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9"/>
  </p:notesMasterIdLst>
  <p:handoutMasterIdLst>
    <p:handoutMasterId r:id="rId40"/>
  </p:handoutMasterIdLst>
  <p:sldIdLst>
    <p:sldId id="375" r:id="rId5"/>
    <p:sldId id="376" r:id="rId6"/>
    <p:sldId id="382" r:id="rId7"/>
    <p:sldId id="380" r:id="rId8"/>
    <p:sldId id="392" r:id="rId9"/>
    <p:sldId id="387" r:id="rId10"/>
    <p:sldId id="388" r:id="rId11"/>
    <p:sldId id="383" r:id="rId12"/>
    <p:sldId id="394" r:id="rId13"/>
    <p:sldId id="390" r:id="rId14"/>
    <p:sldId id="391" r:id="rId15"/>
    <p:sldId id="400" r:id="rId16"/>
    <p:sldId id="395" r:id="rId17"/>
    <p:sldId id="396" r:id="rId18"/>
    <p:sldId id="401" r:id="rId19"/>
    <p:sldId id="397" r:id="rId20"/>
    <p:sldId id="402" r:id="rId21"/>
    <p:sldId id="398" r:id="rId22"/>
    <p:sldId id="403" r:id="rId23"/>
    <p:sldId id="404" r:id="rId24"/>
    <p:sldId id="405" r:id="rId25"/>
    <p:sldId id="406" r:id="rId26"/>
    <p:sldId id="409" r:id="rId27"/>
    <p:sldId id="408" r:id="rId28"/>
    <p:sldId id="407" r:id="rId29"/>
    <p:sldId id="410" r:id="rId30"/>
    <p:sldId id="411" r:id="rId31"/>
    <p:sldId id="399" r:id="rId32"/>
    <p:sldId id="412" r:id="rId33"/>
    <p:sldId id="413" r:id="rId34"/>
    <p:sldId id="414" r:id="rId35"/>
    <p:sldId id="393" r:id="rId36"/>
    <p:sldId id="386" r:id="rId37"/>
    <p:sldId id="377" r:id="rId3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EAB062"/>
    <a:srgbClr val="D2421F"/>
    <a:srgbClr val="C8302D"/>
    <a:srgbClr val="333333"/>
    <a:srgbClr val="0071BC"/>
    <a:srgbClr val="FF2700"/>
    <a:srgbClr val="0078D7"/>
    <a:srgbClr val="005E9E"/>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2909" autoAdjust="0"/>
  </p:normalViewPr>
  <p:slideViewPr>
    <p:cSldViewPr snapToGrid="0">
      <p:cViewPr varScale="1">
        <p:scale>
          <a:sx n="95" d="100"/>
          <a:sy n="95" d="100"/>
        </p:scale>
        <p:origin x="222" y="90"/>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8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95800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wm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1.w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wmf"/><Relationship Id="rId9" Type="http://schemas.openxmlformats.org/officeDocument/2006/relationships/image" Target="../media/image14.png"/><Relationship Id="rId14"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go.microsoft.com/fwlink/?LinkID=780623" TargetMode="Externa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Office 365 Connectors for </a:t>
            </a:r>
            <a:r>
              <a:rPr lang="en-US" dirty="0" smtClean="0"/>
              <a:t>Groups</a:t>
            </a:r>
            <a:endParaRPr lang="en-US" dirty="0"/>
          </a:p>
        </p:txBody>
      </p:sp>
      <p:sp>
        <p:nvSpPr>
          <p:cNvPr id="3" name="Marcador de texto 2"/>
          <p:cNvSpPr>
            <a:spLocks noGrp="1"/>
          </p:cNvSpPr>
          <p:nvPr>
            <p:ph type="body" sz="quarter" idx="11"/>
          </p:nvPr>
        </p:nvSpPr>
        <p:spPr/>
        <p:txBody>
          <a:bodyPr/>
          <a:lstStyle/>
          <a:p>
            <a:r>
              <a:rPr lang="en-US" dirty="0" smtClean="0"/>
              <a:t>Rubén Toribio Gallardo</a:t>
            </a:r>
            <a:endParaRPr lang="en-US" dirty="0"/>
          </a:p>
        </p:txBody>
      </p:sp>
    </p:spTree>
    <p:extLst>
      <p:ext uri="{BB962C8B-B14F-4D97-AF65-F5344CB8AC3E}">
        <p14:creationId xmlns:p14="http://schemas.microsoft.com/office/powerpoint/2010/main" val="3673970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What’s is Office 365 Groups Connectors</a:t>
            </a:r>
            <a:br>
              <a:rPr lang="en-US" dirty="0"/>
            </a:br>
            <a:endParaRPr lang="en-US" dirty="0"/>
          </a:p>
        </p:txBody>
      </p:sp>
      <p:sp>
        <p:nvSpPr>
          <p:cNvPr id="3" name="Marcador de texto 2"/>
          <p:cNvSpPr>
            <a:spLocks noGrp="1"/>
          </p:cNvSpPr>
          <p:nvPr>
            <p:ph type="body" sz="quarter" idx="10"/>
          </p:nvPr>
        </p:nvSpPr>
        <p:spPr>
          <a:xfrm>
            <a:off x="520837" y="1447801"/>
            <a:ext cx="4111454" cy="3907970"/>
          </a:xfrm>
        </p:spPr>
        <p:txBody>
          <a:bodyPr/>
          <a:lstStyle/>
          <a:p>
            <a:r>
              <a:rPr lang="en-US" dirty="0"/>
              <a:t>A connector is a feature that allows us to send information in real time to our office 365 time groups from other services or platforms, from an external system or a proprietary system.</a:t>
            </a:r>
            <a:endParaRPr lang="en-US" dirty="0"/>
          </a:p>
        </p:txBody>
      </p:sp>
      <p:pic>
        <p:nvPicPr>
          <p:cNvPr id="6" name="Picture 5"/>
          <p:cNvPicPr>
            <a:picLocks noChangeAspect="1"/>
          </p:cNvPicPr>
          <p:nvPr/>
        </p:nvPicPr>
        <p:blipFill>
          <a:blip r:embed="rId2"/>
          <a:stretch>
            <a:fillRect/>
          </a:stretch>
        </p:blipFill>
        <p:spPr>
          <a:xfrm>
            <a:off x="4868217" y="1660071"/>
            <a:ext cx="6515100" cy="3695700"/>
          </a:xfrm>
          <a:prstGeom prst="rect">
            <a:avLst/>
          </a:prstGeom>
        </p:spPr>
      </p:pic>
    </p:spTree>
    <p:extLst>
      <p:ext uri="{BB962C8B-B14F-4D97-AF65-F5344CB8AC3E}">
        <p14:creationId xmlns:p14="http://schemas.microsoft.com/office/powerpoint/2010/main" val="3252981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What’s is Office 365 Groups Connectors</a:t>
            </a:r>
            <a:br>
              <a:rPr lang="en-US" dirty="0"/>
            </a:br>
            <a:endParaRPr lang="en-US" dirty="0"/>
          </a:p>
        </p:txBody>
      </p:sp>
      <p:sp>
        <p:nvSpPr>
          <p:cNvPr id="3" name="Marcador de texto 2"/>
          <p:cNvSpPr>
            <a:spLocks noGrp="1"/>
          </p:cNvSpPr>
          <p:nvPr>
            <p:ph type="body" sz="quarter" idx="10"/>
          </p:nvPr>
        </p:nvSpPr>
        <p:spPr>
          <a:xfrm>
            <a:off x="520836" y="1447801"/>
            <a:ext cx="5396365" cy="2332049"/>
          </a:xfrm>
        </p:spPr>
        <p:txBody>
          <a:bodyPr/>
          <a:lstStyle/>
          <a:p>
            <a:r>
              <a:rPr lang="en-US" dirty="0" smtClean="0"/>
              <a:t>Services Available</a:t>
            </a:r>
          </a:p>
          <a:p>
            <a:r>
              <a:rPr lang="en-US" dirty="0" smtClean="0"/>
              <a:t>Popular Services</a:t>
            </a:r>
          </a:p>
          <a:p>
            <a:r>
              <a:rPr lang="en-US" dirty="0" smtClean="0"/>
              <a:t>Subscription</a:t>
            </a:r>
          </a:p>
          <a:p>
            <a:r>
              <a:rPr lang="en-US" dirty="0" smtClean="0"/>
              <a:t>Account in every </a:t>
            </a:r>
          </a:p>
          <a:p>
            <a:r>
              <a:rPr lang="en-US" dirty="0" smtClean="0"/>
              <a:t>platform needed</a:t>
            </a:r>
            <a:endParaRPr lang="en-US" dirty="0"/>
          </a:p>
        </p:txBody>
      </p:sp>
      <p:pic>
        <p:nvPicPr>
          <p:cNvPr id="5" name="Picture 4"/>
          <p:cNvPicPr>
            <a:picLocks noChangeAspect="1"/>
          </p:cNvPicPr>
          <p:nvPr/>
        </p:nvPicPr>
        <p:blipFill>
          <a:blip r:embed="rId2"/>
          <a:stretch>
            <a:fillRect/>
          </a:stretch>
        </p:blipFill>
        <p:spPr>
          <a:xfrm>
            <a:off x="3674561" y="3181351"/>
            <a:ext cx="7410450" cy="2962275"/>
          </a:xfrm>
          <a:prstGeom prst="rect">
            <a:avLst/>
          </a:prstGeom>
        </p:spPr>
      </p:pic>
      <p:pic>
        <p:nvPicPr>
          <p:cNvPr id="6" name="Picture 5"/>
          <p:cNvPicPr>
            <a:picLocks noChangeAspect="1"/>
          </p:cNvPicPr>
          <p:nvPr/>
        </p:nvPicPr>
        <p:blipFill>
          <a:blip r:embed="rId3"/>
          <a:stretch>
            <a:fillRect/>
          </a:stretch>
        </p:blipFill>
        <p:spPr>
          <a:xfrm>
            <a:off x="5361894" y="1145408"/>
            <a:ext cx="3819525" cy="1733550"/>
          </a:xfrm>
          <a:prstGeom prst="rect">
            <a:avLst/>
          </a:prstGeom>
        </p:spPr>
      </p:pic>
    </p:spTree>
    <p:extLst>
      <p:ext uri="{BB962C8B-B14F-4D97-AF65-F5344CB8AC3E}">
        <p14:creationId xmlns:p14="http://schemas.microsoft.com/office/powerpoint/2010/main" val="1179678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How to Configure Default Applications</a:t>
            </a:r>
          </a:p>
          <a:p>
            <a:endParaRPr lang="en-US" dirty="0"/>
          </a:p>
        </p:txBody>
      </p:sp>
      <p:sp>
        <p:nvSpPr>
          <p:cNvPr id="4" name="Marcador de contenido 3"/>
          <p:cNvSpPr>
            <a:spLocks noGrp="1"/>
          </p:cNvSpPr>
          <p:nvPr>
            <p:ph sz="quarter" idx="13"/>
          </p:nvPr>
        </p:nvSpPr>
        <p:spPr>
          <a:xfrm>
            <a:off x="1168537" y="2734985"/>
            <a:ext cx="5445583" cy="609398"/>
          </a:xfrm>
        </p:spPr>
        <p:txBody>
          <a:bodyPr/>
          <a:lstStyle/>
          <a:p>
            <a:r>
              <a:rPr lang="en-US" dirty="0" smtClean="0"/>
              <a:t>Let’s tr</a:t>
            </a:r>
            <a:r>
              <a:rPr lang="en-US" dirty="0" smtClean="0"/>
              <a:t>y it</a:t>
            </a:r>
            <a:endParaRPr lang="en-US" dirty="0"/>
          </a:p>
        </p:txBody>
      </p:sp>
      <p:sp>
        <p:nvSpPr>
          <p:cNvPr id="7" name="Marcador de posición de imagen 6"/>
          <p:cNvSpPr>
            <a:spLocks noGrp="1"/>
          </p:cNvSpPr>
          <p:nvPr>
            <p:ph type="pic" sz="quarter" idx="14"/>
          </p:nvPr>
        </p:nvSpPr>
        <p:spPr/>
      </p:sp>
    </p:spTree>
    <p:extLst>
      <p:ext uri="{BB962C8B-B14F-4D97-AF65-F5344CB8AC3E}">
        <p14:creationId xmlns:p14="http://schemas.microsoft.com/office/powerpoint/2010/main" val="3453904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How to Configure Default </a:t>
            </a:r>
            <a:r>
              <a:rPr lang="en-US" dirty="0" smtClean="0"/>
              <a:t>Connectors</a:t>
            </a:r>
            <a:endParaRPr lang="en-US" dirty="0"/>
          </a:p>
        </p:txBody>
      </p:sp>
      <p:sp>
        <p:nvSpPr>
          <p:cNvPr id="3" name="Marcador de texto 2"/>
          <p:cNvSpPr>
            <a:spLocks noGrp="1"/>
          </p:cNvSpPr>
          <p:nvPr>
            <p:ph type="body" sz="quarter" idx="10"/>
          </p:nvPr>
        </p:nvSpPr>
        <p:spPr>
          <a:xfrm>
            <a:off x="520836" y="1447801"/>
            <a:ext cx="9336597" cy="2894895"/>
          </a:xfrm>
        </p:spPr>
        <p:txBody>
          <a:bodyPr/>
          <a:lstStyle/>
          <a:p>
            <a:r>
              <a:rPr lang="en-US" dirty="0" smtClean="0"/>
              <a:t>Real Scenarios</a:t>
            </a:r>
          </a:p>
          <a:p>
            <a:endParaRPr lang="en-US" dirty="0"/>
          </a:p>
          <a:p>
            <a:pPr lvl="1"/>
            <a:r>
              <a:rPr lang="en-US" dirty="0" smtClean="0"/>
              <a:t>Development</a:t>
            </a:r>
          </a:p>
          <a:p>
            <a:pPr lvl="2"/>
            <a:r>
              <a:rPr lang="en-US" dirty="0" smtClean="0"/>
              <a:t>Every time I do a release , send a message : </a:t>
            </a:r>
            <a:r>
              <a:rPr lang="en-US" dirty="0"/>
              <a:t>Visual Studio Online + Office 365 </a:t>
            </a:r>
            <a:r>
              <a:rPr lang="en-US" dirty="0" smtClean="0"/>
              <a:t>Connector</a:t>
            </a:r>
            <a:endParaRPr lang="en-US" dirty="0" smtClean="0"/>
          </a:p>
          <a:p>
            <a:pPr lvl="1"/>
            <a:endParaRPr lang="en-US" dirty="0"/>
          </a:p>
          <a:p>
            <a:pPr lvl="1"/>
            <a:r>
              <a:rPr lang="en-US" dirty="0" smtClean="0"/>
              <a:t>Manage</a:t>
            </a:r>
            <a:r>
              <a:rPr lang="en-US" dirty="0" smtClean="0"/>
              <a:t>ment</a:t>
            </a:r>
          </a:p>
          <a:p>
            <a:pPr lvl="2"/>
            <a:r>
              <a:rPr lang="en-US" dirty="0" smtClean="0"/>
              <a:t>Every time I open a task , send a message : Jira + Office 365 Connector</a:t>
            </a:r>
          </a:p>
          <a:p>
            <a:pPr lvl="1"/>
            <a:endParaRPr lang="en-US" dirty="0"/>
          </a:p>
          <a:p>
            <a:pPr lvl="1"/>
            <a:r>
              <a:rPr lang="en-US" dirty="0" smtClean="0"/>
              <a:t>Communication</a:t>
            </a:r>
          </a:p>
          <a:p>
            <a:pPr lvl="2"/>
            <a:r>
              <a:rPr lang="en-US" dirty="0" smtClean="0"/>
              <a:t>Every time I tweet something , send a message : Twitter + Office 365 Connector</a:t>
            </a:r>
            <a:endParaRPr lang="en-US" dirty="0"/>
          </a:p>
        </p:txBody>
      </p:sp>
      <p:pic>
        <p:nvPicPr>
          <p:cNvPr id="5" name="Picture 4"/>
          <p:cNvPicPr>
            <a:picLocks noChangeAspect="1"/>
          </p:cNvPicPr>
          <p:nvPr/>
        </p:nvPicPr>
        <p:blipFill>
          <a:blip r:embed="rId2"/>
          <a:stretch>
            <a:fillRect/>
          </a:stretch>
        </p:blipFill>
        <p:spPr>
          <a:xfrm>
            <a:off x="8861290" y="1449124"/>
            <a:ext cx="2809875" cy="1304925"/>
          </a:xfrm>
          <a:prstGeom prst="rect">
            <a:avLst/>
          </a:prstGeom>
        </p:spPr>
      </p:pic>
      <p:pic>
        <p:nvPicPr>
          <p:cNvPr id="7" name="Picture 6"/>
          <p:cNvPicPr>
            <a:picLocks noChangeAspect="1"/>
          </p:cNvPicPr>
          <p:nvPr/>
        </p:nvPicPr>
        <p:blipFill>
          <a:blip r:embed="rId3"/>
          <a:stretch>
            <a:fillRect/>
          </a:stretch>
        </p:blipFill>
        <p:spPr>
          <a:xfrm>
            <a:off x="8760204" y="4437742"/>
            <a:ext cx="2509627" cy="699277"/>
          </a:xfrm>
          <a:prstGeom prst="rect">
            <a:avLst/>
          </a:prstGeom>
        </p:spPr>
      </p:pic>
      <p:pic>
        <p:nvPicPr>
          <p:cNvPr id="8" name="Picture 7"/>
          <p:cNvPicPr>
            <a:picLocks noChangeAspect="1"/>
          </p:cNvPicPr>
          <p:nvPr/>
        </p:nvPicPr>
        <p:blipFill>
          <a:blip r:embed="rId4"/>
          <a:stretch>
            <a:fillRect/>
          </a:stretch>
        </p:blipFill>
        <p:spPr>
          <a:xfrm>
            <a:off x="9566506" y="2901170"/>
            <a:ext cx="897025" cy="1231830"/>
          </a:xfrm>
          <a:prstGeom prst="rect">
            <a:avLst/>
          </a:prstGeom>
        </p:spPr>
      </p:pic>
    </p:spTree>
    <p:extLst>
      <p:ext uri="{BB962C8B-B14F-4D97-AF65-F5344CB8AC3E}">
        <p14:creationId xmlns:p14="http://schemas.microsoft.com/office/powerpoint/2010/main" val="146455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Register Custom </a:t>
            </a:r>
            <a:r>
              <a:rPr lang="en-US" dirty="0" smtClean="0"/>
              <a:t>Connector</a:t>
            </a:r>
            <a:r>
              <a:rPr lang="en-US" dirty="0"/>
              <a:t/>
            </a:r>
            <a:br>
              <a:rPr lang="en-US" dirty="0"/>
            </a:br>
            <a:endParaRPr lang="en-US" dirty="0"/>
          </a:p>
        </p:txBody>
      </p:sp>
      <p:sp>
        <p:nvSpPr>
          <p:cNvPr id="3" name="Marcador de texto 2"/>
          <p:cNvSpPr>
            <a:spLocks noGrp="1"/>
          </p:cNvSpPr>
          <p:nvPr>
            <p:ph type="body" sz="quarter" idx="10"/>
          </p:nvPr>
        </p:nvSpPr>
        <p:spPr>
          <a:xfrm>
            <a:off x="520836" y="1447801"/>
            <a:ext cx="5396365" cy="3080202"/>
          </a:xfrm>
        </p:spPr>
        <p:txBody>
          <a:bodyPr/>
          <a:lstStyle/>
          <a:p>
            <a:r>
              <a:rPr lang="en-US" dirty="0" smtClean="0"/>
              <a:t>We need a connector to private system</a:t>
            </a:r>
          </a:p>
          <a:p>
            <a:r>
              <a:rPr lang="en-US" dirty="0" smtClean="0"/>
              <a:t>We send information to group</a:t>
            </a:r>
          </a:p>
          <a:p>
            <a:r>
              <a:rPr lang="en-US" dirty="0" smtClean="0"/>
              <a:t>Connector have unique </a:t>
            </a:r>
            <a:r>
              <a:rPr lang="en-US" dirty="0" err="1" smtClean="0"/>
              <a:t>url</a:t>
            </a:r>
            <a:endParaRPr lang="en-US" dirty="0" smtClean="0"/>
          </a:p>
          <a:p>
            <a:r>
              <a:rPr lang="en-US" dirty="0" smtClean="0"/>
              <a:t>We have to call this </a:t>
            </a:r>
            <a:r>
              <a:rPr lang="en-US" dirty="0" err="1" smtClean="0"/>
              <a:t>url</a:t>
            </a:r>
            <a:r>
              <a:rPr lang="en-US" dirty="0" smtClean="0"/>
              <a:t> , no authentication</a:t>
            </a:r>
          </a:p>
          <a:p>
            <a:endParaRPr lang="en-US" dirty="0"/>
          </a:p>
        </p:txBody>
      </p:sp>
      <p:pic>
        <p:nvPicPr>
          <p:cNvPr id="5" name="Picture 4"/>
          <p:cNvPicPr>
            <a:picLocks noChangeAspect="1"/>
          </p:cNvPicPr>
          <p:nvPr/>
        </p:nvPicPr>
        <p:blipFill>
          <a:blip r:embed="rId2"/>
          <a:stretch>
            <a:fillRect/>
          </a:stretch>
        </p:blipFill>
        <p:spPr>
          <a:xfrm>
            <a:off x="5601432" y="1096318"/>
            <a:ext cx="5772150" cy="5067300"/>
          </a:xfrm>
          <a:prstGeom prst="rect">
            <a:avLst/>
          </a:prstGeom>
        </p:spPr>
      </p:pic>
    </p:spTree>
    <p:extLst>
      <p:ext uri="{BB962C8B-B14F-4D97-AF65-F5344CB8AC3E}">
        <p14:creationId xmlns:p14="http://schemas.microsoft.com/office/powerpoint/2010/main" val="1188735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Register Custom Connector</a:t>
            </a:r>
            <a:br>
              <a:rPr lang="en-US" dirty="0"/>
            </a:br>
            <a:endParaRPr lang="en-US" dirty="0"/>
          </a:p>
        </p:txBody>
      </p:sp>
      <p:sp>
        <p:nvSpPr>
          <p:cNvPr id="4" name="Marcador de contenido 3"/>
          <p:cNvSpPr>
            <a:spLocks noGrp="1"/>
          </p:cNvSpPr>
          <p:nvPr>
            <p:ph sz="quarter" idx="13"/>
          </p:nvPr>
        </p:nvSpPr>
        <p:spPr>
          <a:xfrm>
            <a:off x="1168537" y="2734985"/>
            <a:ext cx="5445583" cy="609398"/>
          </a:xfrm>
        </p:spPr>
        <p:txBody>
          <a:bodyPr/>
          <a:lstStyle/>
          <a:p>
            <a:r>
              <a:rPr lang="en-US" dirty="0" smtClean="0"/>
              <a:t>Let’s tr</a:t>
            </a:r>
            <a:r>
              <a:rPr lang="en-US" dirty="0" smtClean="0"/>
              <a:t>y it</a:t>
            </a:r>
            <a:endParaRPr lang="en-US" dirty="0"/>
          </a:p>
        </p:txBody>
      </p:sp>
      <p:sp>
        <p:nvSpPr>
          <p:cNvPr id="7" name="Marcador de posición de imagen 6"/>
          <p:cNvSpPr>
            <a:spLocks noGrp="1"/>
          </p:cNvSpPr>
          <p:nvPr>
            <p:ph type="pic" sz="quarter" idx="14"/>
          </p:nvPr>
        </p:nvSpPr>
        <p:spPr/>
      </p:sp>
    </p:spTree>
    <p:extLst>
      <p:ext uri="{BB962C8B-B14F-4D97-AF65-F5344CB8AC3E}">
        <p14:creationId xmlns:p14="http://schemas.microsoft.com/office/powerpoint/2010/main" val="39492682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Connectors Test Environment</a:t>
            </a:r>
            <a:br>
              <a:rPr lang="en-US" dirty="0"/>
            </a:br>
            <a:endParaRPr lang="en-US" dirty="0"/>
          </a:p>
        </p:txBody>
      </p:sp>
      <p:sp>
        <p:nvSpPr>
          <p:cNvPr id="3" name="Marcador de texto 2"/>
          <p:cNvSpPr>
            <a:spLocks noGrp="1"/>
          </p:cNvSpPr>
          <p:nvPr>
            <p:ph type="body" sz="quarter" idx="10"/>
          </p:nvPr>
        </p:nvSpPr>
        <p:spPr>
          <a:xfrm>
            <a:off x="520836" y="1447801"/>
            <a:ext cx="5396365" cy="1353063"/>
          </a:xfrm>
        </p:spPr>
        <p:txBody>
          <a:bodyPr/>
          <a:lstStyle/>
          <a:p>
            <a:r>
              <a:rPr lang="en-US" dirty="0" smtClean="0"/>
              <a:t>We need to test our system</a:t>
            </a:r>
          </a:p>
          <a:p>
            <a:r>
              <a:rPr lang="en-US" dirty="0" smtClean="0"/>
              <a:t>Sandbox cloud environment</a:t>
            </a:r>
          </a:p>
          <a:p>
            <a:r>
              <a:rPr lang="en-US" dirty="0" smtClean="0"/>
              <a:t>Post Message to group</a:t>
            </a:r>
            <a:endParaRPr lang="en-US" dirty="0"/>
          </a:p>
        </p:txBody>
      </p:sp>
      <p:sp>
        <p:nvSpPr>
          <p:cNvPr id="4" name="Marcador de texto 3"/>
          <p:cNvSpPr>
            <a:spLocks noGrp="1"/>
          </p:cNvSpPr>
          <p:nvPr>
            <p:ph type="body" sz="quarter" idx="11"/>
          </p:nvPr>
        </p:nvSpPr>
        <p:spPr>
          <a:xfrm>
            <a:off x="5215095" y="1447801"/>
            <a:ext cx="6460833" cy="748154"/>
          </a:xfrm>
        </p:spPr>
        <p:txBody>
          <a:bodyPr/>
          <a:lstStyle/>
          <a:p>
            <a:r>
              <a:rPr lang="en-US" dirty="0"/>
              <a:t>http://connectplayground.azurewebsites.net/</a:t>
            </a:r>
            <a:endParaRPr lang="en-US" dirty="0"/>
          </a:p>
        </p:txBody>
      </p:sp>
      <p:pic>
        <p:nvPicPr>
          <p:cNvPr id="5" name="Picture 4"/>
          <p:cNvPicPr>
            <a:picLocks noChangeAspect="1"/>
          </p:cNvPicPr>
          <p:nvPr/>
        </p:nvPicPr>
        <p:blipFill>
          <a:blip r:embed="rId2"/>
          <a:stretch>
            <a:fillRect/>
          </a:stretch>
        </p:blipFill>
        <p:spPr>
          <a:xfrm>
            <a:off x="4471516" y="2997106"/>
            <a:ext cx="6102372" cy="2936122"/>
          </a:xfrm>
          <a:prstGeom prst="rect">
            <a:avLst/>
          </a:prstGeom>
        </p:spPr>
      </p:pic>
    </p:spTree>
    <p:extLst>
      <p:ext uri="{BB962C8B-B14F-4D97-AF65-F5344CB8AC3E}">
        <p14:creationId xmlns:p14="http://schemas.microsoft.com/office/powerpoint/2010/main" val="2190048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smtClean="0"/>
              <a:t>Office 365 Connector Card</a:t>
            </a:r>
            <a:endParaRPr lang="en-US" dirty="0"/>
          </a:p>
        </p:txBody>
      </p:sp>
      <p:sp>
        <p:nvSpPr>
          <p:cNvPr id="4" name="Marcador de contenido 3"/>
          <p:cNvSpPr>
            <a:spLocks noGrp="1"/>
          </p:cNvSpPr>
          <p:nvPr>
            <p:ph sz="quarter" idx="13"/>
          </p:nvPr>
        </p:nvSpPr>
        <p:spPr>
          <a:xfrm>
            <a:off x="1168537" y="2734985"/>
            <a:ext cx="5445583" cy="609398"/>
          </a:xfrm>
        </p:spPr>
        <p:txBody>
          <a:bodyPr/>
          <a:lstStyle/>
          <a:p>
            <a:r>
              <a:rPr lang="en-US" dirty="0" smtClean="0"/>
              <a:t>Which UI we have.</a:t>
            </a:r>
            <a:endParaRPr lang="en-US" dirty="0"/>
          </a:p>
        </p:txBody>
      </p:sp>
      <p:sp>
        <p:nvSpPr>
          <p:cNvPr id="7" name="Marcador de posición de imagen 6"/>
          <p:cNvSpPr>
            <a:spLocks noGrp="1"/>
          </p:cNvSpPr>
          <p:nvPr>
            <p:ph type="pic" sz="quarter" idx="14"/>
          </p:nvPr>
        </p:nvSpPr>
        <p:spPr/>
      </p:sp>
    </p:spTree>
    <p:extLst>
      <p:ext uri="{BB962C8B-B14F-4D97-AF65-F5344CB8AC3E}">
        <p14:creationId xmlns:p14="http://schemas.microsoft.com/office/powerpoint/2010/main" val="670023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sp>
        <p:nvSpPr>
          <p:cNvPr id="3" name="Marcador de texto 2"/>
          <p:cNvSpPr>
            <a:spLocks noGrp="1"/>
          </p:cNvSpPr>
          <p:nvPr>
            <p:ph type="body" sz="quarter" idx="10"/>
          </p:nvPr>
        </p:nvSpPr>
        <p:spPr>
          <a:xfrm>
            <a:off x="520836" y="1447801"/>
            <a:ext cx="5396365" cy="1117485"/>
          </a:xfrm>
        </p:spPr>
        <p:txBody>
          <a:bodyPr/>
          <a:lstStyle/>
          <a:p>
            <a:r>
              <a:rPr lang="en-US" dirty="0" smtClean="0"/>
              <a:t>Is the way to see the information</a:t>
            </a:r>
          </a:p>
          <a:p>
            <a:r>
              <a:rPr lang="en-US" dirty="0" smtClean="0"/>
              <a:t>Generic and Unified Interface</a:t>
            </a:r>
          </a:p>
          <a:p>
            <a:pPr lvl="1"/>
            <a:endParaRPr lang="en-US" dirty="0"/>
          </a:p>
        </p:txBody>
      </p:sp>
      <p:pic>
        <p:nvPicPr>
          <p:cNvPr id="5" name="Picture 4"/>
          <p:cNvPicPr>
            <a:picLocks noChangeAspect="1"/>
          </p:cNvPicPr>
          <p:nvPr/>
        </p:nvPicPr>
        <p:blipFill>
          <a:blip r:embed="rId2"/>
          <a:stretch>
            <a:fillRect/>
          </a:stretch>
        </p:blipFill>
        <p:spPr>
          <a:xfrm>
            <a:off x="5151192" y="2006543"/>
            <a:ext cx="6391275" cy="3695700"/>
          </a:xfrm>
          <a:prstGeom prst="rect">
            <a:avLst/>
          </a:prstGeom>
        </p:spPr>
      </p:pic>
    </p:spTree>
    <p:extLst>
      <p:ext uri="{BB962C8B-B14F-4D97-AF65-F5344CB8AC3E}">
        <p14:creationId xmlns:p14="http://schemas.microsoft.com/office/powerpoint/2010/main" val="2098367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sp>
        <p:nvSpPr>
          <p:cNvPr id="3" name="Marcador de texto 2"/>
          <p:cNvSpPr>
            <a:spLocks noGrp="1"/>
          </p:cNvSpPr>
          <p:nvPr>
            <p:ph type="body" sz="quarter" idx="10"/>
          </p:nvPr>
        </p:nvSpPr>
        <p:spPr>
          <a:xfrm>
            <a:off x="520836" y="1447801"/>
            <a:ext cx="4593775" cy="1897571"/>
          </a:xfrm>
        </p:spPr>
        <p:txBody>
          <a:bodyPr/>
          <a:lstStyle/>
          <a:p>
            <a:r>
              <a:rPr lang="en-US" dirty="0" smtClean="0"/>
              <a:t>Different types:</a:t>
            </a:r>
          </a:p>
          <a:p>
            <a:pPr lvl="1"/>
            <a:r>
              <a:rPr lang="es-ES" dirty="0" err="1" smtClean="0"/>
              <a:t>Message</a:t>
            </a:r>
            <a:endParaRPr lang="es-ES" dirty="0"/>
          </a:p>
          <a:p>
            <a:pPr lvl="1"/>
            <a:r>
              <a:rPr lang="es-ES" dirty="0" err="1" smtClean="0"/>
              <a:t>Message</a:t>
            </a:r>
            <a:r>
              <a:rPr lang="es-ES" dirty="0" smtClean="0"/>
              <a:t> </a:t>
            </a:r>
            <a:r>
              <a:rPr lang="es-ES" dirty="0" err="1" smtClean="0"/>
              <a:t>with</a:t>
            </a:r>
            <a:r>
              <a:rPr lang="es-ES" dirty="0" smtClean="0"/>
              <a:t> </a:t>
            </a:r>
            <a:r>
              <a:rPr lang="es-ES" dirty="0" err="1" smtClean="0"/>
              <a:t>Title</a:t>
            </a:r>
            <a:r>
              <a:rPr lang="es-ES" dirty="0" smtClean="0"/>
              <a:t>.</a:t>
            </a:r>
            <a:endParaRPr lang="es-ES" dirty="0"/>
          </a:p>
          <a:p>
            <a:pPr lvl="1"/>
            <a:r>
              <a:rPr lang="es-ES" dirty="0" err="1" smtClean="0"/>
              <a:t>Message</a:t>
            </a:r>
            <a:r>
              <a:rPr lang="es-ES" dirty="0" smtClean="0"/>
              <a:t> </a:t>
            </a:r>
            <a:r>
              <a:rPr lang="es-ES" dirty="0" err="1" smtClean="0"/>
              <a:t>with</a:t>
            </a:r>
            <a:r>
              <a:rPr lang="es-ES" dirty="0" smtClean="0"/>
              <a:t> Link.</a:t>
            </a:r>
            <a:endParaRPr lang="es-ES" dirty="0"/>
          </a:p>
          <a:p>
            <a:pPr lvl="1"/>
            <a:r>
              <a:rPr lang="es-ES" dirty="0" err="1" smtClean="0"/>
              <a:t>Message</a:t>
            </a:r>
            <a:r>
              <a:rPr lang="es-ES" dirty="0" smtClean="0"/>
              <a:t> </a:t>
            </a:r>
            <a:r>
              <a:rPr lang="es-ES" dirty="0" err="1" smtClean="0"/>
              <a:t>with</a:t>
            </a:r>
            <a:r>
              <a:rPr lang="es-ES" dirty="0" smtClean="0"/>
              <a:t> </a:t>
            </a:r>
            <a:r>
              <a:rPr lang="es-ES" dirty="0" err="1" smtClean="0"/>
              <a:t>Action</a:t>
            </a:r>
            <a:r>
              <a:rPr lang="es-ES" dirty="0" smtClean="0"/>
              <a:t>.</a:t>
            </a:r>
          </a:p>
          <a:p>
            <a:pPr lvl="1"/>
            <a:r>
              <a:rPr lang="es-ES" dirty="0" err="1" smtClean="0"/>
              <a:t>Message</a:t>
            </a:r>
            <a:r>
              <a:rPr lang="es-ES" dirty="0" smtClean="0"/>
              <a:t> </a:t>
            </a:r>
            <a:r>
              <a:rPr lang="es-ES" dirty="0" err="1" smtClean="0"/>
              <a:t>with</a:t>
            </a:r>
            <a:r>
              <a:rPr lang="es-ES" dirty="0" smtClean="0"/>
              <a:t> Color.</a:t>
            </a:r>
            <a:endParaRPr lang="es-ES" dirty="0"/>
          </a:p>
          <a:p>
            <a:pPr lvl="1"/>
            <a:endParaRPr lang="en-US" dirty="0"/>
          </a:p>
        </p:txBody>
      </p:sp>
      <p:pic>
        <p:nvPicPr>
          <p:cNvPr id="10" name="Picture 9"/>
          <p:cNvPicPr>
            <a:picLocks noChangeAspect="1"/>
          </p:cNvPicPr>
          <p:nvPr/>
        </p:nvPicPr>
        <p:blipFill>
          <a:blip r:embed="rId2"/>
          <a:stretch>
            <a:fillRect/>
          </a:stretch>
        </p:blipFill>
        <p:spPr>
          <a:xfrm>
            <a:off x="1254422" y="3244163"/>
            <a:ext cx="3689368" cy="1103297"/>
          </a:xfrm>
          <a:prstGeom prst="rect">
            <a:avLst/>
          </a:prstGeom>
        </p:spPr>
      </p:pic>
      <p:pic>
        <p:nvPicPr>
          <p:cNvPr id="11" name="Picture 10"/>
          <p:cNvPicPr>
            <a:picLocks noChangeAspect="1"/>
          </p:cNvPicPr>
          <p:nvPr/>
        </p:nvPicPr>
        <p:blipFill>
          <a:blip r:embed="rId3"/>
          <a:stretch>
            <a:fillRect/>
          </a:stretch>
        </p:blipFill>
        <p:spPr>
          <a:xfrm>
            <a:off x="1356424" y="4780549"/>
            <a:ext cx="3485364" cy="1357314"/>
          </a:xfrm>
          <a:prstGeom prst="rect">
            <a:avLst/>
          </a:prstGeom>
        </p:spPr>
      </p:pic>
      <p:pic>
        <p:nvPicPr>
          <p:cNvPr id="15" name="Picture 14"/>
          <p:cNvPicPr>
            <a:picLocks noChangeAspect="1"/>
          </p:cNvPicPr>
          <p:nvPr/>
        </p:nvPicPr>
        <p:blipFill>
          <a:blip r:embed="rId4"/>
          <a:stretch>
            <a:fillRect/>
          </a:stretch>
        </p:blipFill>
        <p:spPr>
          <a:xfrm>
            <a:off x="5245241" y="3484243"/>
            <a:ext cx="6128813" cy="623135"/>
          </a:xfrm>
          <a:prstGeom prst="rect">
            <a:avLst/>
          </a:prstGeom>
        </p:spPr>
      </p:pic>
      <p:pic>
        <p:nvPicPr>
          <p:cNvPr id="16" name="Picture 15"/>
          <p:cNvPicPr>
            <a:picLocks noChangeAspect="1"/>
          </p:cNvPicPr>
          <p:nvPr/>
        </p:nvPicPr>
        <p:blipFill>
          <a:blip r:embed="rId5"/>
          <a:stretch>
            <a:fillRect/>
          </a:stretch>
        </p:blipFill>
        <p:spPr>
          <a:xfrm>
            <a:off x="5318745" y="4690965"/>
            <a:ext cx="5930590" cy="916015"/>
          </a:xfrm>
          <a:prstGeom prst="rect">
            <a:avLst/>
          </a:prstGeom>
        </p:spPr>
      </p:pic>
    </p:spTree>
    <p:extLst>
      <p:ext uri="{BB962C8B-B14F-4D97-AF65-F5344CB8AC3E}">
        <p14:creationId xmlns:p14="http://schemas.microsoft.com/office/powerpoint/2010/main" val="3625211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smtClean="0"/>
              <a:t>Rubén Toribio Gallardo</a:t>
            </a:r>
            <a:endParaRPr lang="en-US" dirty="0"/>
          </a:p>
        </p:txBody>
      </p:sp>
      <p:sp>
        <p:nvSpPr>
          <p:cNvPr id="3" name="Marcador de texto 2"/>
          <p:cNvSpPr>
            <a:spLocks noGrp="1"/>
          </p:cNvSpPr>
          <p:nvPr>
            <p:ph type="body" sz="quarter" idx="12"/>
          </p:nvPr>
        </p:nvSpPr>
        <p:spPr/>
        <p:txBody>
          <a:bodyPr/>
          <a:lstStyle/>
          <a:p>
            <a:r>
              <a:rPr lang="en-US" dirty="0" err="1"/>
              <a:t>Sharepoint</a:t>
            </a:r>
            <a:r>
              <a:rPr lang="en-US" dirty="0"/>
              <a:t> / Office 365 Architect</a:t>
            </a:r>
          </a:p>
        </p:txBody>
      </p:sp>
      <p:sp>
        <p:nvSpPr>
          <p:cNvPr id="4" name="Marcador de texto 3"/>
          <p:cNvSpPr>
            <a:spLocks noGrp="1"/>
          </p:cNvSpPr>
          <p:nvPr>
            <p:ph type="body" sz="quarter" idx="13"/>
          </p:nvPr>
        </p:nvSpPr>
        <p:spPr/>
        <p:txBody>
          <a:bodyPr/>
          <a:lstStyle/>
          <a:p>
            <a:r>
              <a:rPr lang="en-US" dirty="0" err="1" smtClean="0"/>
              <a:t>Beezy</a:t>
            </a:r>
            <a:endParaRPr lang="en-US" dirty="0"/>
          </a:p>
        </p:txBody>
      </p:sp>
      <p:sp>
        <p:nvSpPr>
          <p:cNvPr id="5" name="Marcador de texto 4"/>
          <p:cNvSpPr>
            <a:spLocks noGrp="1"/>
          </p:cNvSpPr>
          <p:nvPr>
            <p:ph type="body" sz="quarter" idx="14"/>
          </p:nvPr>
        </p:nvSpPr>
        <p:spPr/>
        <p:txBody>
          <a:bodyPr/>
          <a:lstStyle/>
          <a:p>
            <a:r>
              <a:rPr lang="en-US" dirty="0"/>
              <a:t>https://</a:t>
            </a:r>
            <a:r>
              <a:rPr lang="en-US" dirty="0" smtClean="0"/>
              <a:t>es.linkedin.com/in/rubentg</a:t>
            </a:r>
            <a:endParaRPr lang="en-US" dirty="0"/>
          </a:p>
        </p:txBody>
      </p:sp>
      <p:sp>
        <p:nvSpPr>
          <p:cNvPr id="6" name="Marcador de texto 5"/>
          <p:cNvSpPr>
            <a:spLocks noGrp="1"/>
          </p:cNvSpPr>
          <p:nvPr>
            <p:ph type="body" sz="quarter" idx="15"/>
          </p:nvPr>
        </p:nvSpPr>
        <p:spPr/>
        <p:txBody>
          <a:bodyPr/>
          <a:lstStyle/>
          <a:p>
            <a:r>
              <a:rPr lang="en-US" dirty="0" smtClean="0"/>
              <a:t>@</a:t>
            </a:r>
            <a:r>
              <a:rPr lang="en-US" dirty="0" err="1" smtClean="0"/>
              <a:t>Rtoribiog</a:t>
            </a:r>
            <a:endParaRPr lang="en-US" dirty="0"/>
          </a:p>
        </p:txBody>
      </p:sp>
      <p:pic>
        <p:nvPicPr>
          <p:cNvPr id="10" name="Marcador de posición de imagen 9"/>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37" r="37"/>
          <a:stretch>
            <a:fillRect/>
          </a:stretch>
        </p:blipFill>
        <p:spPr/>
      </p:pic>
      <p:sp>
        <p:nvSpPr>
          <p:cNvPr id="8" name="Marcador de texto 7"/>
          <p:cNvSpPr>
            <a:spLocks noGrp="1"/>
          </p:cNvSpPr>
          <p:nvPr>
            <p:ph type="body" sz="quarter" idx="17"/>
          </p:nvPr>
        </p:nvSpPr>
        <p:spPr>
          <a:xfrm>
            <a:off x="1301231" y="4552809"/>
            <a:ext cx="8347504" cy="972913"/>
          </a:xfrm>
        </p:spPr>
        <p:txBody>
          <a:bodyPr/>
          <a:lstStyle/>
          <a:p>
            <a:r>
              <a:rPr lang="en-US" dirty="0"/>
              <a:t>Passionate about new technologies, interested in working with the new tools available in the </a:t>
            </a:r>
            <a:r>
              <a:rPr lang="en-US" dirty="0" smtClean="0"/>
              <a:t>market.</a:t>
            </a:r>
            <a:endParaRPr lang="en-US" dirty="0"/>
          </a:p>
        </p:txBody>
      </p:sp>
      <p:pic>
        <p:nvPicPr>
          <p:cNvPr id="11" name="Imagen 10"/>
          <p:cNvPicPr>
            <a:picLocks noChangeAspect="1"/>
          </p:cNvPicPr>
          <p:nvPr/>
        </p:nvPicPr>
        <p:blipFill>
          <a:blip r:embed="rId3"/>
          <a:stretch>
            <a:fillRect/>
          </a:stretch>
        </p:blipFill>
        <p:spPr>
          <a:xfrm>
            <a:off x="7453709" y="181072"/>
            <a:ext cx="1943100" cy="552450"/>
          </a:xfrm>
          <a:prstGeom prst="rect">
            <a:avLst/>
          </a:prstGeom>
        </p:spPr>
      </p:pic>
      <p:pic>
        <p:nvPicPr>
          <p:cNvPr id="12" name="Imagen 11"/>
          <p:cNvPicPr>
            <a:picLocks noChangeAspect="1"/>
          </p:cNvPicPr>
          <p:nvPr/>
        </p:nvPicPr>
        <p:blipFill>
          <a:blip r:embed="rId4"/>
          <a:stretch>
            <a:fillRect/>
          </a:stretch>
        </p:blipFill>
        <p:spPr>
          <a:xfrm>
            <a:off x="9703412" y="172838"/>
            <a:ext cx="1924050" cy="676275"/>
          </a:xfrm>
          <a:prstGeom prst="rect">
            <a:avLst/>
          </a:prstGeom>
        </p:spPr>
      </p:pic>
    </p:spTree>
    <p:extLst>
      <p:ext uri="{BB962C8B-B14F-4D97-AF65-F5344CB8AC3E}">
        <p14:creationId xmlns:p14="http://schemas.microsoft.com/office/powerpoint/2010/main" val="2042806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pic>
        <p:nvPicPr>
          <p:cNvPr id="5" name="Picture 4"/>
          <p:cNvPicPr>
            <a:picLocks noChangeAspect="1"/>
          </p:cNvPicPr>
          <p:nvPr/>
        </p:nvPicPr>
        <p:blipFill>
          <a:blip r:embed="rId2"/>
          <a:stretch>
            <a:fillRect/>
          </a:stretch>
        </p:blipFill>
        <p:spPr>
          <a:xfrm>
            <a:off x="708146" y="1296081"/>
            <a:ext cx="3381533" cy="1330114"/>
          </a:xfrm>
          <a:prstGeom prst="rect">
            <a:avLst/>
          </a:prstGeom>
        </p:spPr>
      </p:pic>
      <p:pic>
        <p:nvPicPr>
          <p:cNvPr id="6" name="Picture 5"/>
          <p:cNvPicPr>
            <a:picLocks noChangeAspect="1"/>
          </p:cNvPicPr>
          <p:nvPr/>
        </p:nvPicPr>
        <p:blipFill>
          <a:blip r:embed="rId3"/>
          <a:stretch>
            <a:fillRect/>
          </a:stretch>
        </p:blipFill>
        <p:spPr>
          <a:xfrm>
            <a:off x="4384587" y="1303390"/>
            <a:ext cx="7381875" cy="876300"/>
          </a:xfrm>
          <a:prstGeom prst="rect">
            <a:avLst/>
          </a:prstGeom>
        </p:spPr>
      </p:pic>
      <p:pic>
        <p:nvPicPr>
          <p:cNvPr id="7" name="Picture 6"/>
          <p:cNvPicPr>
            <a:picLocks noChangeAspect="1"/>
          </p:cNvPicPr>
          <p:nvPr/>
        </p:nvPicPr>
        <p:blipFill>
          <a:blip r:embed="rId4"/>
          <a:stretch>
            <a:fillRect/>
          </a:stretch>
        </p:blipFill>
        <p:spPr>
          <a:xfrm>
            <a:off x="678369" y="2708309"/>
            <a:ext cx="3411310" cy="1853973"/>
          </a:xfrm>
          <a:prstGeom prst="rect">
            <a:avLst/>
          </a:prstGeom>
        </p:spPr>
      </p:pic>
      <p:pic>
        <p:nvPicPr>
          <p:cNvPr id="8" name="Picture 7"/>
          <p:cNvPicPr>
            <a:picLocks noChangeAspect="1"/>
          </p:cNvPicPr>
          <p:nvPr/>
        </p:nvPicPr>
        <p:blipFill>
          <a:blip r:embed="rId5"/>
          <a:stretch>
            <a:fillRect/>
          </a:stretch>
        </p:blipFill>
        <p:spPr>
          <a:xfrm>
            <a:off x="4384587" y="2304857"/>
            <a:ext cx="7410450" cy="2257425"/>
          </a:xfrm>
          <a:prstGeom prst="rect">
            <a:avLst/>
          </a:prstGeom>
        </p:spPr>
      </p:pic>
      <p:pic>
        <p:nvPicPr>
          <p:cNvPr id="9" name="Picture 8"/>
          <p:cNvPicPr>
            <a:picLocks noChangeAspect="1"/>
          </p:cNvPicPr>
          <p:nvPr/>
        </p:nvPicPr>
        <p:blipFill>
          <a:blip r:embed="rId6"/>
          <a:stretch>
            <a:fillRect/>
          </a:stretch>
        </p:blipFill>
        <p:spPr>
          <a:xfrm>
            <a:off x="678369" y="4644396"/>
            <a:ext cx="3511740" cy="1807615"/>
          </a:xfrm>
          <a:prstGeom prst="rect">
            <a:avLst/>
          </a:prstGeom>
        </p:spPr>
      </p:pic>
      <p:pic>
        <p:nvPicPr>
          <p:cNvPr id="12" name="Picture 11"/>
          <p:cNvPicPr>
            <a:picLocks noChangeAspect="1"/>
          </p:cNvPicPr>
          <p:nvPr/>
        </p:nvPicPr>
        <p:blipFill>
          <a:blip r:embed="rId7"/>
          <a:stretch>
            <a:fillRect/>
          </a:stretch>
        </p:blipFill>
        <p:spPr>
          <a:xfrm>
            <a:off x="4485017" y="4562282"/>
            <a:ext cx="6843293" cy="2183842"/>
          </a:xfrm>
          <a:prstGeom prst="rect">
            <a:avLst/>
          </a:prstGeom>
        </p:spPr>
      </p:pic>
    </p:spTree>
    <p:extLst>
      <p:ext uri="{BB962C8B-B14F-4D97-AF65-F5344CB8AC3E}">
        <p14:creationId xmlns:p14="http://schemas.microsoft.com/office/powerpoint/2010/main" val="4219816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sp>
        <p:nvSpPr>
          <p:cNvPr id="14" name="Marcador de texto 2"/>
          <p:cNvSpPr>
            <a:spLocks noGrp="1"/>
          </p:cNvSpPr>
          <p:nvPr>
            <p:ph type="body" sz="quarter" idx="10"/>
          </p:nvPr>
        </p:nvSpPr>
        <p:spPr>
          <a:xfrm>
            <a:off x="520836" y="1447801"/>
            <a:ext cx="4593775" cy="1657140"/>
          </a:xfrm>
        </p:spPr>
        <p:txBody>
          <a:bodyPr/>
          <a:lstStyle/>
          <a:p>
            <a:pPr lvl="1"/>
            <a:endParaRPr lang="en-US" dirty="0" smtClean="0"/>
          </a:p>
          <a:p>
            <a:pPr lvl="1"/>
            <a:endParaRPr lang="en-US" dirty="0" smtClean="0"/>
          </a:p>
        </p:txBody>
      </p:sp>
      <p:sp>
        <p:nvSpPr>
          <p:cNvPr id="19" name="Marcador de texto 2"/>
          <p:cNvSpPr>
            <a:spLocks noGrp="1"/>
          </p:cNvSpPr>
          <p:nvPr>
            <p:ph type="body" sz="quarter" idx="10"/>
          </p:nvPr>
        </p:nvSpPr>
        <p:spPr>
          <a:xfrm>
            <a:off x="520836" y="1447801"/>
            <a:ext cx="6181415" cy="4747197"/>
          </a:xfrm>
        </p:spPr>
        <p:txBody>
          <a:bodyPr/>
          <a:lstStyle/>
          <a:p>
            <a:pPr lvl="1"/>
            <a:r>
              <a:rPr lang="en-US" sz="2701" spc="-53" dirty="0">
                <a:latin typeface="+mj-lt"/>
              </a:rPr>
              <a:t>The content in a section is displayed in the following order (top to bottom</a:t>
            </a:r>
            <a:r>
              <a:rPr lang="en-US" sz="2701" spc="-53" dirty="0">
                <a:latin typeface="+mj-lt"/>
              </a:rPr>
              <a:t>):</a:t>
            </a:r>
          </a:p>
          <a:p>
            <a:pPr lvl="2"/>
            <a:r>
              <a:rPr lang="en-US" sz="2701" spc="-53" dirty="0">
                <a:latin typeface="+mj-lt"/>
              </a:rPr>
              <a:t>Title</a:t>
            </a:r>
          </a:p>
          <a:p>
            <a:pPr lvl="2"/>
            <a:r>
              <a:rPr lang="en-US" sz="2701" spc="-53" dirty="0">
                <a:latin typeface="+mj-lt"/>
              </a:rPr>
              <a:t>Text</a:t>
            </a:r>
          </a:p>
          <a:p>
            <a:pPr lvl="2"/>
            <a:r>
              <a:rPr lang="en-US" sz="2701" spc="-53" dirty="0" err="1">
                <a:latin typeface="+mj-lt"/>
              </a:rPr>
              <a:t>activityTitle,activitySubtitle,activityText</a:t>
            </a:r>
            <a:endParaRPr lang="en-US" sz="2701" spc="-53" dirty="0">
              <a:latin typeface="+mj-lt"/>
            </a:endParaRPr>
          </a:p>
          <a:p>
            <a:pPr lvl="2"/>
            <a:r>
              <a:rPr lang="en-US" sz="2701" spc="-53" dirty="0">
                <a:latin typeface="+mj-lt"/>
              </a:rPr>
              <a:t>Facts</a:t>
            </a:r>
          </a:p>
          <a:p>
            <a:pPr lvl="2"/>
            <a:r>
              <a:rPr lang="en-US" sz="2701" spc="-53" dirty="0">
                <a:latin typeface="+mj-lt"/>
              </a:rPr>
              <a:t>Images</a:t>
            </a:r>
          </a:p>
          <a:p>
            <a:pPr lvl="2"/>
            <a:r>
              <a:rPr lang="en-US" sz="2701" spc="-53" dirty="0">
                <a:latin typeface="+mj-lt"/>
              </a:rPr>
              <a:t>actions</a:t>
            </a:r>
          </a:p>
          <a:p>
            <a:pPr lvl="1"/>
            <a:endParaRPr lang="en-US" dirty="0"/>
          </a:p>
          <a:p>
            <a:pPr lvl="1"/>
            <a:endParaRPr lang="en-US" dirty="0"/>
          </a:p>
        </p:txBody>
      </p:sp>
    </p:spTree>
    <p:extLst>
      <p:ext uri="{BB962C8B-B14F-4D97-AF65-F5344CB8AC3E}">
        <p14:creationId xmlns:p14="http://schemas.microsoft.com/office/powerpoint/2010/main" val="3718035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pic>
        <p:nvPicPr>
          <p:cNvPr id="3" name="Picture 2"/>
          <p:cNvPicPr>
            <a:picLocks noChangeAspect="1"/>
          </p:cNvPicPr>
          <p:nvPr/>
        </p:nvPicPr>
        <p:blipFill>
          <a:blip r:embed="rId2"/>
          <a:stretch>
            <a:fillRect/>
          </a:stretch>
        </p:blipFill>
        <p:spPr>
          <a:xfrm>
            <a:off x="673240" y="1143758"/>
            <a:ext cx="4253802" cy="5001541"/>
          </a:xfrm>
          <a:prstGeom prst="rect">
            <a:avLst/>
          </a:prstGeom>
        </p:spPr>
      </p:pic>
      <p:pic>
        <p:nvPicPr>
          <p:cNvPr id="4" name="Picture 3"/>
          <p:cNvPicPr>
            <a:picLocks noChangeAspect="1"/>
          </p:cNvPicPr>
          <p:nvPr/>
        </p:nvPicPr>
        <p:blipFill>
          <a:blip r:embed="rId3"/>
          <a:stretch>
            <a:fillRect/>
          </a:stretch>
        </p:blipFill>
        <p:spPr>
          <a:xfrm>
            <a:off x="5968721" y="722639"/>
            <a:ext cx="5377987" cy="4254957"/>
          </a:xfrm>
          <a:prstGeom prst="rect">
            <a:avLst/>
          </a:prstGeom>
        </p:spPr>
      </p:pic>
      <p:pic>
        <p:nvPicPr>
          <p:cNvPr id="10" name="Picture 9"/>
          <p:cNvPicPr>
            <a:picLocks noChangeAspect="1"/>
          </p:cNvPicPr>
          <p:nvPr/>
        </p:nvPicPr>
        <p:blipFill>
          <a:blip r:embed="rId4"/>
          <a:stretch>
            <a:fillRect/>
          </a:stretch>
        </p:blipFill>
        <p:spPr>
          <a:xfrm>
            <a:off x="5968720" y="4977596"/>
            <a:ext cx="5377987" cy="1820701"/>
          </a:xfrm>
          <a:prstGeom prst="rect">
            <a:avLst/>
          </a:prstGeom>
        </p:spPr>
      </p:pic>
    </p:spTree>
    <p:extLst>
      <p:ext uri="{BB962C8B-B14F-4D97-AF65-F5344CB8AC3E}">
        <p14:creationId xmlns:p14="http://schemas.microsoft.com/office/powerpoint/2010/main" val="225445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Connector Card</a:t>
            </a:r>
            <a:br>
              <a:rPr lang="en-US" dirty="0"/>
            </a:br>
            <a:endParaRPr lang="en-US" dirty="0"/>
          </a:p>
        </p:txBody>
      </p:sp>
      <p:sp>
        <p:nvSpPr>
          <p:cNvPr id="14" name="Marcador de texto 2"/>
          <p:cNvSpPr>
            <a:spLocks noGrp="1"/>
          </p:cNvSpPr>
          <p:nvPr>
            <p:ph type="body" sz="quarter" idx="10"/>
          </p:nvPr>
        </p:nvSpPr>
        <p:spPr>
          <a:xfrm>
            <a:off x="520836" y="1447801"/>
            <a:ext cx="4593775" cy="1657140"/>
          </a:xfrm>
        </p:spPr>
        <p:txBody>
          <a:bodyPr/>
          <a:lstStyle/>
          <a:p>
            <a:pPr lvl="1"/>
            <a:endParaRPr lang="en-US" dirty="0" smtClean="0"/>
          </a:p>
          <a:p>
            <a:pPr lvl="1"/>
            <a:endParaRPr lang="en-US" dirty="0" smtClean="0"/>
          </a:p>
        </p:txBody>
      </p:sp>
      <p:sp>
        <p:nvSpPr>
          <p:cNvPr id="19" name="Marcador de texto 2"/>
          <p:cNvSpPr>
            <a:spLocks noGrp="1"/>
          </p:cNvSpPr>
          <p:nvPr>
            <p:ph type="body" sz="quarter" idx="10"/>
          </p:nvPr>
        </p:nvSpPr>
        <p:spPr>
          <a:xfrm>
            <a:off x="520836" y="1447801"/>
            <a:ext cx="8562874" cy="5827749"/>
          </a:xfrm>
        </p:spPr>
        <p:txBody>
          <a:bodyPr/>
          <a:lstStyle/>
          <a:p>
            <a:pPr lvl="1"/>
            <a:r>
              <a:rPr lang="en-US" sz="2701" spc="-53" dirty="0" smtClean="0">
                <a:latin typeface="+mj-lt"/>
              </a:rPr>
              <a:t>Response Code</a:t>
            </a:r>
          </a:p>
          <a:p>
            <a:pPr lvl="1"/>
            <a:endParaRPr lang="en-US" sz="2701" spc="-53" dirty="0">
              <a:latin typeface="+mj-lt"/>
            </a:endParaRPr>
          </a:p>
          <a:p>
            <a:pPr lvl="1"/>
            <a:endParaRPr lang="en-US" sz="2701" spc="-53" dirty="0" smtClean="0">
              <a:latin typeface="+mj-lt"/>
            </a:endParaRPr>
          </a:p>
          <a:p>
            <a:pPr lvl="1"/>
            <a:endParaRPr lang="en-US" sz="2701" spc="-53" dirty="0">
              <a:latin typeface="+mj-lt"/>
            </a:endParaRPr>
          </a:p>
          <a:p>
            <a:pPr lvl="1"/>
            <a:endParaRPr lang="en-US" sz="2701" spc="-53" dirty="0" smtClean="0">
              <a:latin typeface="+mj-lt"/>
            </a:endParaRPr>
          </a:p>
          <a:p>
            <a:pPr lvl="1"/>
            <a:endParaRPr lang="en-US" sz="2701" spc="-53" dirty="0">
              <a:latin typeface="+mj-lt"/>
            </a:endParaRPr>
          </a:p>
          <a:p>
            <a:pPr lvl="1"/>
            <a:endParaRPr lang="en-US" sz="2701" spc="-53" dirty="0" smtClean="0">
              <a:latin typeface="+mj-lt"/>
            </a:endParaRPr>
          </a:p>
          <a:p>
            <a:pPr lvl="1"/>
            <a:endParaRPr lang="en-US" sz="2701" spc="-53" dirty="0">
              <a:latin typeface="+mj-lt"/>
            </a:endParaRPr>
          </a:p>
          <a:p>
            <a:pPr marL="219133" lvl="1" indent="0">
              <a:buNone/>
            </a:pPr>
            <a:r>
              <a:rPr lang="en-US" sz="2701" spc="-53" dirty="0" smtClean="0">
                <a:latin typeface="+mj-lt"/>
              </a:rPr>
              <a:t>Important : Content-Type: application/</a:t>
            </a:r>
            <a:r>
              <a:rPr lang="en-US" sz="2701" spc="-53" dirty="0" err="1" smtClean="0">
                <a:latin typeface="+mj-lt"/>
              </a:rPr>
              <a:t>json</a:t>
            </a:r>
            <a:r>
              <a:rPr lang="en-US" sz="2701" spc="-53" dirty="0" smtClean="0">
                <a:latin typeface="+mj-lt"/>
              </a:rPr>
              <a:t> in Headers</a:t>
            </a:r>
          </a:p>
          <a:p>
            <a:pPr lvl="1"/>
            <a:endParaRPr lang="en-US" sz="2701" spc="-53" dirty="0">
              <a:latin typeface="+mj-lt"/>
            </a:endParaRPr>
          </a:p>
          <a:p>
            <a:pPr lvl="1"/>
            <a:endParaRPr lang="en-US" sz="2701" spc="-53" dirty="0">
              <a:latin typeface="+mj-lt"/>
            </a:endParaRPr>
          </a:p>
          <a:p>
            <a:pPr lvl="1"/>
            <a:endParaRPr lang="en-US" dirty="0"/>
          </a:p>
          <a:p>
            <a:pPr lvl="1"/>
            <a:endParaRPr lang="en-US" dirty="0"/>
          </a:p>
        </p:txBody>
      </p:sp>
      <p:pic>
        <p:nvPicPr>
          <p:cNvPr id="3" name="Picture 2"/>
          <p:cNvPicPr>
            <a:picLocks noChangeAspect="1"/>
          </p:cNvPicPr>
          <p:nvPr/>
        </p:nvPicPr>
        <p:blipFill>
          <a:blip r:embed="rId2"/>
          <a:stretch>
            <a:fillRect/>
          </a:stretch>
        </p:blipFill>
        <p:spPr>
          <a:xfrm>
            <a:off x="1328319" y="2195512"/>
            <a:ext cx="7324725" cy="2466975"/>
          </a:xfrm>
          <a:prstGeom prst="rect">
            <a:avLst/>
          </a:prstGeom>
        </p:spPr>
      </p:pic>
    </p:spTree>
    <p:extLst>
      <p:ext uri="{BB962C8B-B14F-4D97-AF65-F5344CB8AC3E}">
        <p14:creationId xmlns:p14="http://schemas.microsoft.com/office/powerpoint/2010/main" val="116703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Office 365 Connect Button</a:t>
            </a:r>
          </a:p>
        </p:txBody>
      </p:sp>
      <p:sp>
        <p:nvSpPr>
          <p:cNvPr id="4" name="Marcador de contenido 3"/>
          <p:cNvSpPr>
            <a:spLocks noGrp="1"/>
          </p:cNvSpPr>
          <p:nvPr>
            <p:ph sz="quarter" idx="13"/>
          </p:nvPr>
        </p:nvSpPr>
        <p:spPr>
          <a:xfrm>
            <a:off x="1168537" y="2734985"/>
            <a:ext cx="5445583" cy="609398"/>
          </a:xfrm>
        </p:spPr>
        <p:txBody>
          <a:bodyPr/>
          <a:lstStyle/>
          <a:p>
            <a:r>
              <a:rPr lang="en-US" dirty="0" smtClean="0"/>
              <a:t>Let’s start</a:t>
            </a:r>
            <a:endParaRPr lang="en-US" dirty="0"/>
          </a:p>
        </p:txBody>
      </p:sp>
      <p:sp>
        <p:nvSpPr>
          <p:cNvPr id="7" name="Marcador de posición de imagen 6"/>
          <p:cNvSpPr>
            <a:spLocks noGrp="1"/>
          </p:cNvSpPr>
          <p:nvPr>
            <p:ph type="pic" sz="quarter" idx="14"/>
          </p:nvPr>
        </p:nvSpPr>
        <p:spPr/>
      </p:sp>
    </p:spTree>
    <p:extLst>
      <p:ext uri="{BB962C8B-B14F-4D97-AF65-F5344CB8AC3E}">
        <p14:creationId xmlns:p14="http://schemas.microsoft.com/office/powerpoint/2010/main" val="1509875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 Button</a:t>
            </a:r>
            <a:endParaRPr lang="en-US" dirty="0"/>
          </a:p>
        </p:txBody>
      </p:sp>
      <p:sp>
        <p:nvSpPr>
          <p:cNvPr id="14" name="Marcador de texto 2"/>
          <p:cNvSpPr>
            <a:spLocks noGrp="1"/>
          </p:cNvSpPr>
          <p:nvPr>
            <p:ph type="body" sz="quarter" idx="10"/>
          </p:nvPr>
        </p:nvSpPr>
        <p:spPr>
          <a:xfrm>
            <a:off x="520836" y="1447801"/>
            <a:ext cx="4593775" cy="1657140"/>
          </a:xfrm>
        </p:spPr>
        <p:txBody>
          <a:bodyPr/>
          <a:lstStyle/>
          <a:p>
            <a:pPr lvl="1"/>
            <a:endParaRPr lang="en-US" dirty="0" smtClean="0"/>
          </a:p>
          <a:p>
            <a:pPr lvl="1"/>
            <a:endParaRPr lang="en-US" dirty="0" smtClean="0"/>
          </a:p>
        </p:txBody>
      </p:sp>
      <p:sp>
        <p:nvSpPr>
          <p:cNvPr id="19" name="Marcador de texto 2"/>
          <p:cNvSpPr>
            <a:spLocks noGrp="1"/>
          </p:cNvSpPr>
          <p:nvPr>
            <p:ph type="body" sz="quarter" idx="10"/>
          </p:nvPr>
        </p:nvSpPr>
        <p:spPr>
          <a:xfrm>
            <a:off x="520836" y="1447801"/>
            <a:ext cx="8562874" cy="3999043"/>
          </a:xfrm>
        </p:spPr>
        <p:txBody>
          <a:bodyPr/>
          <a:lstStyle/>
          <a:p>
            <a:pPr lvl="1"/>
            <a:r>
              <a:rPr lang="en-US" sz="2701" spc="-53" dirty="0" smtClean="0">
                <a:latin typeface="+mj-lt"/>
              </a:rPr>
              <a:t>The way to register a custom connector automatically.</a:t>
            </a:r>
          </a:p>
          <a:p>
            <a:pPr lvl="1"/>
            <a:r>
              <a:rPr lang="en-US" sz="2701" spc="-53" dirty="0" smtClean="0">
                <a:latin typeface="+mj-lt"/>
              </a:rPr>
              <a:t>There are a structure to create a button to connect with office 365</a:t>
            </a:r>
          </a:p>
          <a:p>
            <a:pPr lvl="1"/>
            <a:endParaRPr lang="en-US" sz="2701" spc="-53" dirty="0">
              <a:latin typeface="+mj-lt"/>
            </a:endParaRPr>
          </a:p>
          <a:p>
            <a:pPr lvl="1"/>
            <a:endParaRPr lang="en-US" sz="2701" spc="-53" dirty="0" smtClean="0">
              <a:latin typeface="+mj-lt"/>
            </a:endParaRPr>
          </a:p>
          <a:p>
            <a:pPr lvl="1"/>
            <a:endParaRPr lang="en-US" sz="2701" spc="-53" dirty="0">
              <a:latin typeface="+mj-lt"/>
            </a:endParaRPr>
          </a:p>
          <a:p>
            <a:pPr lvl="1"/>
            <a:r>
              <a:rPr lang="en-US" sz="2701" spc="-53" dirty="0" smtClean="0">
                <a:latin typeface="+mj-lt"/>
              </a:rPr>
              <a:t>With the following parameters</a:t>
            </a:r>
            <a:endParaRPr lang="en-US" sz="2701" spc="-53" dirty="0">
              <a:latin typeface="+mj-lt"/>
            </a:endParaRPr>
          </a:p>
          <a:p>
            <a:pPr lvl="1"/>
            <a:endParaRPr lang="en-US" sz="2701" spc="-53" dirty="0">
              <a:latin typeface="+mj-lt"/>
            </a:endParaRP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989658" y="2928153"/>
            <a:ext cx="9810750" cy="866775"/>
          </a:xfrm>
          <a:prstGeom prst="rect">
            <a:avLst/>
          </a:prstGeom>
        </p:spPr>
      </p:pic>
      <p:pic>
        <p:nvPicPr>
          <p:cNvPr id="5" name="Picture 4"/>
          <p:cNvPicPr>
            <a:picLocks noChangeAspect="1"/>
          </p:cNvPicPr>
          <p:nvPr/>
        </p:nvPicPr>
        <p:blipFill>
          <a:blip r:embed="rId3"/>
          <a:stretch>
            <a:fillRect/>
          </a:stretch>
        </p:blipFill>
        <p:spPr>
          <a:xfrm>
            <a:off x="1292154" y="4585293"/>
            <a:ext cx="8020050" cy="1990725"/>
          </a:xfrm>
          <a:prstGeom prst="rect">
            <a:avLst/>
          </a:prstGeom>
        </p:spPr>
      </p:pic>
    </p:spTree>
    <p:extLst>
      <p:ext uri="{BB962C8B-B14F-4D97-AF65-F5344CB8AC3E}">
        <p14:creationId xmlns:p14="http://schemas.microsoft.com/office/powerpoint/2010/main" val="20051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Connect Button</a:t>
            </a:r>
            <a:endParaRPr lang="en-US" dirty="0"/>
          </a:p>
        </p:txBody>
      </p:sp>
      <p:sp>
        <p:nvSpPr>
          <p:cNvPr id="14" name="Marcador de texto 2"/>
          <p:cNvSpPr>
            <a:spLocks noGrp="1"/>
          </p:cNvSpPr>
          <p:nvPr>
            <p:ph type="body" sz="quarter" idx="10"/>
          </p:nvPr>
        </p:nvSpPr>
        <p:spPr>
          <a:xfrm>
            <a:off x="520836" y="1447801"/>
            <a:ext cx="4593775" cy="1657140"/>
          </a:xfrm>
        </p:spPr>
        <p:txBody>
          <a:bodyPr/>
          <a:lstStyle/>
          <a:p>
            <a:pPr lvl="1"/>
            <a:endParaRPr lang="en-US" dirty="0" smtClean="0"/>
          </a:p>
          <a:p>
            <a:pPr lvl="1"/>
            <a:endParaRPr lang="en-US" dirty="0" smtClean="0"/>
          </a:p>
        </p:txBody>
      </p:sp>
      <p:sp>
        <p:nvSpPr>
          <p:cNvPr id="19" name="Marcador de texto 2"/>
          <p:cNvSpPr>
            <a:spLocks noGrp="1"/>
          </p:cNvSpPr>
          <p:nvPr>
            <p:ph type="body" sz="quarter" idx="10"/>
          </p:nvPr>
        </p:nvSpPr>
        <p:spPr>
          <a:xfrm>
            <a:off x="520836" y="1447801"/>
            <a:ext cx="8562874" cy="881908"/>
          </a:xfrm>
        </p:spPr>
        <p:txBody>
          <a:bodyPr/>
          <a:lstStyle/>
          <a:p>
            <a:pPr lvl="1"/>
            <a:endParaRPr lang="en-US" sz="2701" spc="-53" dirty="0">
              <a:latin typeface="+mj-lt"/>
            </a:endParaRPr>
          </a:p>
          <a:p>
            <a:pPr lvl="1"/>
            <a:endParaRPr lang="en-US" dirty="0"/>
          </a:p>
          <a:p>
            <a:pPr lvl="1"/>
            <a:endParaRPr lang="en-US" dirty="0"/>
          </a:p>
        </p:txBody>
      </p:sp>
      <p:sp>
        <p:nvSpPr>
          <p:cNvPr id="7" name="Marcador de texto 2"/>
          <p:cNvSpPr>
            <a:spLocks noGrp="1"/>
          </p:cNvSpPr>
          <p:nvPr>
            <p:ph type="body" sz="quarter" idx="10"/>
          </p:nvPr>
        </p:nvSpPr>
        <p:spPr>
          <a:xfrm>
            <a:off x="520836" y="1447801"/>
            <a:ext cx="8562874" cy="3084691"/>
          </a:xfrm>
        </p:spPr>
        <p:txBody>
          <a:bodyPr/>
          <a:lstStyle/>
          <a:p>
            <a:pPr lvl="1"/>
            <a:r>
              <a:rPr lang="en-US" sz="2701" spc="-53" dirty="0" smtClean="0">
                <a:latin typeface="+mj-lt"/>
              </a:rPr>
              <a:t>Flow :</a:t>
            </a:r>
          </a:p>
          <a:p>
            <a:pPr lvl="1"/>
            <a:r>
              <a:rPr lang="en-US" sz="2701" spc="-53" dirty="0" smtClean="0">
                <a:latin typeface="+mj-lt"/>
              </a:rPr>
              <a:t>We define the Connect Button</a:t>
            </a:r>
          </a:p>
          <a:p>
            <a:pPr lvl="1"/>
            <a:r>
              <a:rPr lang="en-US" sz="2701" spc="-53" dirty="0" smtClean="0">
                <a:latin typeface="+mj-lt"/>
              </a:rPr>
              <a:t>When de button is clicked , the user select a group and the connector is registered.</a:t>
            </a:r>
          </a:p>
          <a:p>
            <a:pPr lvl="1"/>
            <a:r>
              <a:rPr lang="en-US" sz="2701" spc="-53" dirty="0" smtClean="0">
                <a:latin typeface="+mj-lt"/>
              </a:rPr>
              <a:t>The service returns to the callback </a:t>
            </a:r>
            <a:r>
              <a:rPr lang="en-US" sz="2701" spc="-53" dirty="0" err="1" smtClean="0">
                <a:latin typeface="+mj-lt"/>
              </a:rPr>
              <a:t>url</a:t>
            </a:r>
            <a:r>
              <a:rPr lang="en-US" sz="2701" spc="-53" dirty="0" smtClean="0">
                <a:latin typeface="+mj-lt"/>
              </a:rPr>
              <a:t> , the </a:t>
            </a:r>
            <a:r>
              <a:rPr lang="en-US" sz="2701" spc="-53" dirty="0" err="1" smtClean="0">
                <a:latin typeface="+mj-lt"/>
              </a:rPr>
              <a:t>webhook</a:t>
            </a:r>
            <a:r>
              <a:rPr lang="en-US" sz="2701" spc="-53" dirty="0" smtClean="0">
                <a:latin typeface="+mj-lt"/>
              </a:rPr>
              <a:t> </a:t>
            </a:r>
            <a:r>
              <a:rPr lang="en-US" sz="2701" spc="-53" dirty="0" err="1" smtClean="0">
                <a:latin typeface="+mj-lt"/>
              </a:rPr>
              <a:t>url</a:t>
            </a:r>
            <a:r>
              <a:rPr lang="en-US" sz="2701" spc="-53" dirty="0" smtClean="0">
                <a:latin typeface="+mj-lt"/>
              </a:rPr>
              <a:t>.</a:t>
            </a:r>
            <a:endParaRPr lang="en-US" sz="2701" spc="-53" dirty="0">
              <a:latin typeface="+mj-lt"/>
            </a:endParaRPr>
          </a:p>
          <a:p>
            <a:pPr lvl="1"/>
            <a:endParaRPr lang="en-US" sz="2701" spc="-53" dirty="0">
              <a:latin typeface="+mj-lt"/>
            </a:endParaRPr>
          </a:p>
          <a:p>
            <a:pPr lvl="1"/>
            <a:endParaRPr lang="en-US" dirty="0"/>
          </a:p>
          <a:p>
            <a:pPr lvl="1"/>
            <a:endParaRPr lang="en-US" dirty="0"/>
          </a:p>
        </p:txBody>
      </p:sp>
      <p:pic>
        <p:nvPicPr>
          <p:cNvPr id="8" name="Picture 7"/>
          <p:cNvPicPr>
            <a:picLocks noChangeAspect="1"/>
          </p:cNvPicPr>
          <p:nvPr/>
        </p:nvPicPr>
        <p:blipFill>
          <a:blip r:embed="rId2"/>
          <a:stretch>
            <a:fillRect/>
          </a:stretch>
        </p:blipFill>
        <p:spPr>
          <a:xfrm>
            <a:off x="9292893" y="4070284"/>
            <a:ext cx="2676525" cy="1114425"/>
          </a:xfrm>
          <a:prstGeom prst="rect">
            <a:avLst/>
          </a:prstGeom>
        </p:spPr>
      </p:pic>
      <p:pic>
        <p:nvPicPr>
          <p:cNvPr id="9" name="Picture 8"/>
          <p:cNvPicPr>
            <a:picLocks noChangeAspect="1"/>
          </p:cNvPicPr>
          <p:nvPr/>
        </p:nvPicPr>
        <p:blipFill>
          <a:blip r:embed="rId3"/>
          <a:stretch>
            <a:fillRect/>
          </a:stretch>
        </p:blipFill>
        <p:spPr>
          <a:xfrm>
            <a:off x="361740" y="3889368"/>
            <a:ext cx="2874455" cy="1920719"/>
          </a:xfrm>
          <a:prstGeom prst="rect">
            <a:avLst/>
          </a:prstGeom>
        </p:spPr>
      </p:pic>
      <p:sp>
        <p:nvSpPr>
          <p:cNvPr id="10" name="Right Arrow 9"/>
          <p:cNvSpPr/>
          <p:nvPr/>
        </p:nvSpPr>
        <p:spPr bwMode="auto">
          <a:xfrm>
            <a:off x="3386295" y="4532492"/>
            <a:ext cx="644402" cy="4713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ight Arrow 12"/>
          <p:cNvSpPr/>
          <p:nvPr/>
        </p:nvSpPr>
        <p:spPr bwMode="auto">
          <a:xfrm>
            <a:off x="8543900" y="4532492"/>
            <a:ext cx="644402" cy="4713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ca-ES" sz="2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4"/>
          <a:stretch>
            <a:fillRect/>
          </a:stretch>
        </p:blipFill>
        <p:spPr>
          <a:xfrm>
            <a:off x="4239880" y="4070284"/>
            <a:ext cx="4199428" cy="1323216"/>
          </a:xfrm>
          <a:prstGeom prst="rect">
            <a:avLst/>
          </a:prstGeom>
        </p:spPr>
      </p:pic>
    </p:spTree>
    <p:extLst>
      <p:ext uri="{BB962C8B-B14F-4D97-AF65-F5344CB8AC3E}">
        <p14:creationId xmlns:p14="http://schemas.microsoft.com/office/powerpoint/2010/main" val="4027946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Publish our own Connector</a:t>
            </a:r>
          </a:p>
        </p:txBody>
      </p:sp>
      <p:sp>
        <p:nvSpPr>
          <p:cNvPr id="4" name="Marcador de contenido 3"/>
          <p:cNvSpPr>
            <a:spLocks noGrp="1"/>
          </p:cNvSpPr>
          <p:nvPr>
            <p:ph sz="quarter" idx="13"/>
          </p:nvPr>
        </p:nvSpPr>
        <p:spPr>
          <a:xfrm>
            <a:off x="1168537" y="2734985"/>
            <a:ext cx="5445583" cy="609398"/>
          </a:xfrm>
        </p:spPr>
        <p:txBody>
          <a:bodyPr/>
          <a:lstStyle/>
          <a:p>
            <a:r>
              <a:rPr lang="en-US" dirty="0" smtClean="0"/>
              <a:t>Makes our application to connect everywhere</a:t>
            </a:r>
            <a:endParaRPr lang="en-US" dirty="0"/>
          </a:p>
        </p:txBody>
      </p:sp>
      <p:sp>
        <p:nvSpPr>
          <p:cNvPr id="7" name="Marcador de posición de imagen 6"/>
          <p:cNvSpPr>
            <a:spLocks noGrp="1"/>
          </p:cNvSpPr>
          <p:nvPr>
            <p:ph type="pic" sz="quarter" idx="14"/>
          </p:nvPr>
        </p:nvSpPr>
        <p:spPr/>
      </p:sp>
    </p:spTree>
    <p:extLst>
      <p:ext uri="{BB962C8B-B14F-4D97-AF65-F5344CB8AC3E}">
        <p14:creationId xmlns:p14="http://schemas.microsoft.com/office/powerpoint/2010/main" val="17940580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0"/>
          </p:nvPr>
        </p:nvSpPr>
        <p:spPr>
          <a:xfrm>
            <a:off x="520836" y="1447801"/>
            <a:ext cx="5396365" cy="2714974"/>
          </a:xfrm>
        </p:spPr>
        <p:txBody>
          <a:bodyPr/>
          <a:lstStyle/>
          <a:p>
            <a:r>
              <a:rPr lang="en-US" b="1" dirty="0"/>
              <a:t>Introducing the Connectors Developer Dashboard </a:t>
            </a:r>
            <a:r>
              <a:rPr lang="en-US" b="1" dirty="0" smtClean="0"/>
              <a:t>beta</a:t>
            </a:r>
          </a:p>
          <a:p>
            <a:pPr lvl="1"/>
            <a:r>
              <a:rPr lang="en-US" dirty="0"/>
              <a:t>Now you can build your own connector through our </a:t>
            </a:r>
            <a:r>
              <a:rPr lang="en-US" dirty="0">
                <a:hlinkClick r:id="rId2"/>
              </a:rPr>
              <a:t>developer </a:t>
            </a:r>
            <a:r>
              <a:rPr lang="en-US" dirty="0" smtClean="0">
                <a:hlinkClick r:id="rId2"/>
              </a:rPr>
              <a:t>portal</a:t>
            </a:r>
            <a:endParaRPr lang="en-US" dirty="0" smtClean="0"/>
          </a:p>
          <a:p>
            <a:pPr lvl="1"/>
            <a:r>
              <a:rPr lang="en-US" dirty="0"/>
              <a:t>Visit the </a:t>
            </a:r>
            <a:r>
              <a:rPr lang="en-US" dirty="0">
                <a:hlinkClick r:id="rId2"/>
              </a:rPr>
              <a:t>Connector Developer </a:t>
            </a:r>
            <a:r>
              <a:rPr lang="en-US" dirty="0" smtClean="0">
                <a:hlinkClick r:id="rId2"/>
              </a:rPr>
              <a:t>Portal</a:t>
            </a:r>
            <a:endParaRPr lang="en-US" dirty="0" smtClean="0"/>
          </a:p>
          <a:p>
            <a:pPr lvl="1"/>
            <a:r>
              <a:rPr lang="en-US" dirty="0"/>
              <a:t>It will </a:t>
            </a:r>
            <a:r>
              <a:rPr lang="en-US" dirty="0" err="1"/>
              <a:t>autogenerate</a:t>
            </a:r>
            <a:r>
              <a:rPr lang="en-US" dirty="0"/>
              <a:t> Office 365 button</a:t>
            </a:r>
          </a:p>
          <a:p>
            <a:pPr lvl="1"/>
            <a:endParaRPr lang="en-US" b="1" dirty="0"/>
          </a:p>
          <a:p>
            <a:pPr lvl="1"/>
            <a:endParaRPr lang="en-US" b="1" dirty="0"/>
          </a:p>
          <a:p>
            <a:endParaRPr lang="en-US" dirty="0"/>
          </a:p>
        </p:txBody>
      </p:sp>
      <p:sp>
        <p:nvSpPr>
          <p:cNvPr id="6" name="Marcador de texto 2"/>
          <p:cNvSpPr>
            <a:spLocks noGrp="1"/>
          </p:cNvSpPr>
          <p:nvPr>
            <p:ph type="title"/>
          </p:nvPr>
        </p:nvSpPr>
        <p:spPr/>
        <p:txBody>
          <a:bodyPr/>
          <a:lstStyle/>
          <a:p>
            <a:r>
              <a:rPr lang="en-US" dirty="0"/>
              <a:t>Publish our own Connector</a:t>
            </a:r>
          </a:p>
        </p:txBody>
      </p:sp>
      <p:pic>
        <p:nvPicPr>
          <p:cNvPr id="8" name="Picture 7"/>
          <p:cNvPicPr>
            <a:picLocks noChangeAspect="1"/>
          </p:cNvPicPr>
          <p:nvPr/>
        </p:nvPicPr>
        <p:blipFill>
          <a:blip r:embed="rId3"/>
          <a:stretch>
            <a:fillRect/>
          </a:stretch>
        </p:blipFill>
        <p:spPr>
          <a:xfrm>
            <a:off x="2730168" y="3221334"/>
            <a:ext cx="7877175" cy="3048000"/>
          </a:xfrm>
          <a:prstGeom prst="rect">
            <a:avLst/>
          </a:prstGeom>
        </p:spPr>
      </p:pic>
    </p:spTree>
    <p:extLst>
      <p:ext uri="{BB962C8B-B14F-4D97-AF65-F5344CB8AC3E}">
        <p14:creationId xmlns:p14="http://schemas.microsoft.com/office/powerpoint/2010/main" val="315197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0"/>
          </p:nvPr>
        </p:nvSpPr>
        <p:spPr>
          <a:xfrm>
            <a:off x="520836" y="1447801"/>
            <a:ext cx="5396365" cy="2724464"/>
          </a:xfrm>
        </p:spPr>
        <p:txBody>
          <a:bodyPr/>
          <a:lstStyle/>
          <a:p>
            <a:r>
              <a:rPr lang="en-US" b="1" dirty="0" smtClean="0"/>
              <a:t>We have to test it , and later Microsoft will approve it.</a:t>
            </a:r>
          </a:p>
          <a:p>
            <a:endParaRPr lang="en-US" b="1" dirty="0"/>
          </a:p>
          <a:p>
            <a:endParaRPr lang="en-US" dirty="0"/>
          </a:p>
          <a:p>
            <a:pPr lvl="1"/>
            <a:endParaRPr lang="en-US" b="1" dirty="0"/>
          </a:p>
          <a:p>
            <a:pPr lvl="1"/>
            <a:endParaRPr lang="en-US" b="1" dirty="0"/>
          </a:p>
          <a:p>
            <a:endParaRPr lang="en-US" dirty="0"/>
          </a:p>
        </p:txBody>
      </p:sp>
      <p:sp>
        <p:nvSpPr>
          <p:cNvPr id="6" name="Marcador de texto 2"/>
          <p:cNvSpPr>
            <a:spLocks noGrp="1"/>
          </p:cNvSpPr>
          <p:nvPr>
            <p:ph type="title"/>
          </p:nvPr>
        </p:nvSpPr>
        <p:spPr/>
        <p:txBody>
          <a:bodyPr/>
          <a:lstStyle/>
          <a:p>
            <a:r>
              <a:rPr lang="en-US" dirty="0"/>
              <a:t>Publish our own Connector</a:t>
            </a:r>
          </a:p>
        </p:txBody>
      </p:sp>
      <p:pic>
        <p:nvPicPr>
          <p:cNvPr id="2" name="Picture 1"/>
          <p:cNvPicPr>
            <a:picLocks noChangeAspect="1"/>
          </p:cNvPicPr>
          <p:nvPr/>
        </p:nvPicPr>
        <p:blipFill>
          <a:blip r:embed="rId2"/>
          <a:stretch>
            <a:fillRect/>
          </a:stretch>
        </p:blipFill>
        <p:spPr>
          <a:xfrm>
            <a:off x="2141346" y="2737600"/>
            <a:ext cx="8572500" cy="2447925"/>
          </a:xfrm>
          <a:prstGeom prst="rect">
            <a:avLst/>
          </a:prstGeom>
        </p:spPr>
      </p:pic>
    </p:spTree>
    <p:extLst>
      <p:ext uri="{BB962C8B-B14F-4D97-AF65-F5344CB8AC3E}">
        <p14:creationId xmlns:p14="http://schemas.microsoft.com/office/powerpoint/2010/main" val="80201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6548" y="749505"/>
            <a:ext cx="11151917" cy="1218795"/>
          </a:xfrm>
        </p:spPr>
        <p:txBody>
          <a:bodyPr/>
          <a:lstStyle/>
          <a:p>
            <a:r>
              <a:rPr lang="en-US" dirty="0"/>
              <a:t>Office 365 Connectors for </a:t>
            </a:r>
            <a:r>
              <a:rPr lang="en-US" dirty="0" smtClean="0"/>
              <a:t>Groups</a:t>
            </a:r>
            <a:endParaRPr lang="en-US" dirty="0"/>
          </a:p>
        </p:txBody>
      </p:sp>
      <p:pic>
        <p:nvPicPr>
          <p:cNvPr id="4" name="Imagen 3"/>
          <p:cNvPicPr>
            <a:picLocks noChangeAspect="1"/>
          </p:cNvPicPr>
          <p:nvPr/>
        </p:nvPicPr>
        <p:blipFill>
          <a:blip r:embed="rId2"/>
          <a:stretch>
            <a:fillRect/>
          </a:stretch>
        </p:blipFill>
        <p:spPr>
          <a:xfrm>
            <a:off x="3321820" y="2412999"/>
            <a:ext cx="4996680" cy="3538915"/>
          </a:xfrm>
          <a:prstGeom prst="rect">
            <a:avLst/>
          </a:prstGeom>
          <a:ln>
            <a:solidFill>
              <a:schemeClr val="bg1"/>
            </a:solidFill>
          </a:ln>
        </p:spPr>
      </p:pic>
    </p:spTree>
    <p:extLst>
      <p:ext uri="{BB962C8B-B14F-4D97-AF65-F5344CB8AC3E}">
        <p14:creationId xmlns:p14="http://schemas.microsoft.com/office/powerpoint/2010/main" val="3757448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Custom Application with Connect Button</a:t>
            </a:r>
            <a:endParaRPr lang="en-US" dirty="0"/>
          </a:p>
        </p:txBody>
      </p:sp>
      <p:sp>
        <p:nvSpPr>
          <p:cNvPr id="4" name="Marcador de contenido 3"/>
          <p:cNvSpPr>
            <a:spLocks noGrp="1"/>
          </p:cNvSpPr>
          <p:nvPr>
            <p:ph sz="quarter" idx="13"/>
          </p:nvPr>
        </p:nvSpPr>
        <p:spPr>
          <a:xfrm>
            <a:off x="1168537" y="2734985"/>
            <a:ext cx="5445583" cy="609398"/>
          </a:xfrm>
        </p:spPr>
        <p:txBody>
          <a:bodyPr/>
          <a:lstStyle/>
          <a:p>
            <a:r>
              <a:rPr lang="en-US" dirty="0" smtClean="0"/>
              <a:t>Let’s Code</a:t>
            </a:r>
            <a:endParaRPr lang="en-US" dirty="0"/>
          </a:p>
        </p:txBody>
      </p:sp>
      <p:sp>
        <p:nvSpPr>
          <p:cNvPr id="7" name="Marcador de posición de imagen 6"/>
          <p:cNvSpPr>
            <a:spLocks noGrp="1"/>
          </p:cNvSpPr>
          <p:nvPr>
            <p:ph type="pic" sz="quarter" idx="14"/>
          </p:nvPr>
        </p:nvSpPr>
        <p:spPr/>
      </p:sp>
    </p:spTree>
    <p:extLst>
      <p:ext uri="{BB962C8B-B14F-4D97-AF65-F5344CB8AC3E}">
        <p14:creationId xmlns:p14="http://schemas.microsoft.com/office/powerpoint/2010/main" val="28980640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0"/>
          </p:nvPr>
        </p:nvSpPr>
        <p:spPr>
          <a:xfrm>
            <a:off x="520836" y="1447801"/>
            <a:ext cx="5396365" cy="2368725"/>
          </a:xfrm>
        </p:spPr>
        <p:txBody>
          <a:bodyPr/>
          <a:lstStyle/>
          <a:p>
            <a:r>
              <a:rPr lang="en-US" b="1" dirty="0" smtClean="0"/>
              <a:t>Lets develop an application:</a:t>
            </a:r>
          </a:p>
          <a:p>
            <a:pPr marL="457246" lvl="1" indent="-285750"/>
            <a:r>
              <a:rPr lang="en-US" b="1" dirty="0" smtClean="0"/>
              <a:t>ASP MVC</a:t>
            </a:r>
          </a:p>
          <a:p>
            <a:pPr marL="457246" lvl="1" indent="-285750"/>
            <a:r>
              <a:rPr lang="en-US" b="1" dirty="0" smtClean="0"/>
              <a:t>Office Button</a:t>
            </a:r>
            <a:endParaRPr lang="en-US" b="1" dirty="0"/>
          </a:p>
          <a:p>
            <a:endParaRPr lang="en-US" dirty="0"/>
          </a:p>
          <a:p>
            <a:pPr lvl="1"/>
            <a:endParaRPr lang="en-US" b="1" dirty="0"/>
          </a:p>
          <a:p>
            <a:pPr lvl="1"/>
            <a:endParaRPr lang="en-US" b="1" dirty="0"/>
          </a:p>
          <a:p>
            <a:endParaRPr lang="en-US" dirty="0"/>
          </a:p>
        </p:txBody>
      </p:sp>
      <p:sp>
        <p:nvSpPr>
          <p:cNvPr id="6" name="Marcador de texto 2"/>
          <p:cNvSpPr>
            <a:spLocks noGrp="1"/>
          </p:cNvSpPr>
          <p:nvPr>
            <p:ph type="title"/>
          </p:nvPr>
        </p:nvSpPr>
        <p:spPr/>
        <p:txBody>
          <a:bodyPr/>
          <a:lstStyle/>
          <a:p>
            <a:r>
              <a:rPr lang="en-US" dirty="0"/>
              <a:t>Publish our own Connector</a:t>
            </a:r>
          </a:p>
        </p:txBody>
      </p:sp>
      <p:pic>
        <p:nvPicPr>
          <p:cNvPr id="4" name="Picture 3"/>
          <p:cNvPicPr>
            <a:picLocks noChangeAspect="1"/>
          </p:cNvPicPr>
          <p:nvPr/>
        </p:nvPicPr>
        <p:blipFill>
          <a:blip r:embed="rId2"/>
          <a:stretch>
            <a:fillRect/>
          </a:stretch>
        </p:blipFill>
        <p:spPr>
          <a:xfrm>
            <a:off x="3130323" y="2632163"/>
            <a:ext cx="6715125" cy="3162300"/>
          </a:xfrm>
          <a:prstGeom prst="rect">
            <a:avLst/>
          </a:prstGeom>
        </p:spPr>
      </p:pic>
    </p:spTree>
    <p:extLst>
      <p:ext uri="{BB962C8B-B14F-4D97-AF65-F5344CB8AC3E}">
        <p14:creationId xmlns:p14="http://schemas.microsoft.com/office/powerpoint/2010/main" val="42985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2"/>
          <p:cNvSpPr>
            <a:spLocks noGrp="1"/>
          </p:cNvSpPr>
          <p:nvPr>
            <p:ph type="title"/>
          </p:nvPr>
        </p:nvSpPr>
        <p:spPr>
          <a:xfrm>
            <a:off x="3891072" y="272597"/>
            <a:ext cx="9774625" cy="647257"/>
          </a:xfrm>
        </p:spPr>
        <p:txBody>
          <a:bodyPr/>
          <a:lstStyle/>
          <a:p>
            <a:r>
              <a:rPr lang="en-US" dirty="0"/>
              <a:t>Raffle</a:t>
            </a:r>
          </a:p>
        </p:txBody>
      </p:sp>
      <p:pic>
        <p:nvPicPr>
          <p:cNvPr id="14" name="Imagen 13"/>
          <p:cNvPicPr>
            <a:picLocks noChangeAspect="1"/>
          </p:cNvPicPr>
          <p:nvPr/>
        </p:nvPicPr>
        <p:blipFill rotWithShape="1">
          <a:blip r:embed="rId2"/>
          <a:srcRect b="30565"/>
          <a:stretch/>
        </p:blipFill>
        <p:spPr>
          <a:xfrm>
            <a:off x="711293" y="3636340"/>
            <a:ext cx="5311481" cy="2452620"/>
          </a:xfrm>
          <a:prstGeom prst="rect">
            <a:avLst/>
          </a:prstGeom>
        </p:spPr>
      </p:pic>
      <p:grpSp>
        <p:nvGrpSpPr>
          <p:cNvPr id="15" name="Grupo 14"/>
          <p:cNvGrpSpPr/>
          <p:nvPr/>
        </p:nvGrpSpPr>
        <p:grpSpPr>
          <a:xfrm>
            <a:off x="6439971" y="1113181"/>
            <a:ext cx="4942748" cy="5046317"/>
            <a:chOff x="4582251" y="685800"/>
            <a:chExt cx="4311109" cy="4457700"/>
          </a:xfrm>
        </p:grpSpPr>
        <p:pic>
          <p:nvPicPr>
            <p:cNvPr id="16" name="Imagen 15"/>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7" name="Conector recto 16"/>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Marcador de texto 1"/>
          <p:cNvSpPr>
            <a:spLocks noGrp="1"/>
          </p:cNvSpPr>
          <p:nvPr>
            <p:ph type="body" sz="quarter" idx="10"/>
          </p:nvPr>
        </p:nvSpPr>
        <p:spPr>
          <a:xfrm>
            <a:off x="1128490" y="1121464"/>
            <a:ext cx="4336272" cy="2962577"/>
          </a:xfrm>
        </p:spPr>
        <p:txBody>
          <a:bodyPr/>
          <a:lstStyle/>
          <a:p>
            <a:r>
              <a:rPr lang="en-US" sz="1800" dirty="0"/>
              <a:t>Please, fill your </a:t>
            </a:r>
            <a:r>
              <a:rPr lang="en-US" sz="1800" b="1" dirty="0"/>
              <a:t>SPS Madrid passport </a:t>
            </a:r>
            <a:r>
              <a:rPr lang="en-US" sz="1800" dirty="0"/>
              <a:t>if you want to participate.</a:t>
            </a:r>
          </a:p>
          <a:p>
            <a:r>
              <a:rPr lang="en-US" sz="1800" dirty="0"/>
              <a:t>You must get signature from sponsors and complete the poll.</a:t>
            </a:r>
          </a:p>
          <a:p>
            <a:r>
              <a:rPr lang="en-US" sz="1800" dirty="0"/>
              <a:t>Give us the passport at 6:00 PM in the Auditorium room.</a:t>
            </a:r>
          </a:p>
          <a:p>
            <a:r>
              <a:rPr lang="en-US" sz="1800" dirty="0"/>
              <a:t>You can win one Sphero BB-8 or a mini drone:</a:t>
            </a:r>
          </a:p>
        </p:txBody>
      </p:sp>
    </p:spTree>
    <p:extLst>
      <p:ext uri="{BB962C8B-B14F-4D97-AF65-F5344CB8AC3E}">
        <p14:creationId xmlns:p14="http://schemas.microsoft.com/office/powerpoint/2010/main" val="1245641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3548" y="2464005"/>
            <a:ext cx="11151917" cy="1218795"/>
          </a:xfrm>
        </p:spPr>
        <p:txBody>
          <a:bodyPr/>
          <a:lstStyle/>
          <a:p>
            <a:pPr algn="ctr"/>
            <a:r>
              <a:rPr lang="en-US" dirty="0" smtClean="0"/>
              <a:t>Q &amp; A</a:t>
            </a:r>
            <a:endParaRPr lang="en-US" dirty="0"/>
          </a:p>
        </p:txBody>
      </p:sp>
      <p:sp>
        <p:nvSpPr>
          <p:cNvPr id="3" name="Título 1"/>
          <p:cNvSpPr txBox="1">
            <a:spLocks/>
          </p:cNvSpPr>
          <p:nvPr/>
        </p:nvSpPr>
        <p:spPr>
          <a:xfrm>
            <a:off x="1559671" y="4575833"/>
            <a:ext cx="11151917" cy="1218795"/>
          </a:xfrm>
          <a:prstGeom prst="rect">
            <a:avLst/>
          </a:prstGeom>
        </p:spPr>
        <p:txBody>
          <a:bodyPr vert="horz" wrap="square" lIns="0" tIns="0" rIns="0" bIns="0" rtlCol="0" anchor="b" anchorCtr="0">
            <a:noAutofit/>
          </a:bodyPr>
          <a:lstStyle>
            <a:lvl1pPr algn="l" defTabSz="685955" rtl="0" eaLnBrk="1" latinLnBrk="0" hangingPunct="1">
              <a:lnSpc>
                <a:spcPct val="90000"/>
              </a:lnSpc>
              <a:spcBef>
                <a:spcPct val="0"/>
              </a:spcBef>
              <a:buNone/>
              <a:defRPr lang="en-US" sz="6602" b="0" kern="1200" cap="none" spc="-225" baseline="0">
                <a:ln w="3175">
                  <a:noFill/>
                </a:ln>
                <a:gradFill>
                  <a:gsLst>
                    <a:gs pos="100000">
                      <a:schemeClr val="bg1"/>
                    </a:gs>
                    <a:gs pos="0">
                      <a:schemeClr val="bg1"/>
                    </a:gs>
                  </a:gsLst>
                  <a:lin ang="5400000" scaled="0"/>
                </a:gradFill>
                <a:effectLst/>
                <a:latin typeface="+mj-lt"/>
                <a:ea typeface="+mn-ea"/>
                <a:cs typeface="Arial" charset="0"/>
              </a:defRPr>
            </a:lvl1pPr>
          </a:lstStyle>
          <a:p>
            <a:pPr algn="ctr"/>
            <a:r>
              <a:rPr lang="ca-ES" dirty="0" smtClean="0"/>
              <a:t>Thanks</a:t>
            </a:r>
            <a:endParaRPr lang="ca-ES" dirty="0"/>
          </a:p>
        </p:txBody>
      </p:sp>
    </p:spTree>
    <p:extLst>
      <p:ext uri="{BB962C8B-B14F-4D97-AF65-F5344CB8AC3E}">
        <p14:creationId xmlns:p14="http://schemas.microsoft.com/office/powerpoint/2010/main" val="3698896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Index</a:t>
            </a:r>
            <a:endParaRPr lang="en-US" dirty="0"/>
          </a:p>
        </p:txBody>
      </p:sp>
      <p:sp>
        <p:nvSpPr>
          <p:cNvPr id="3" name="Marcador de texto 2"/>
          <p:cNvSpPr>
            <a:spLocks noGrp="1"/>
          </p:cNvSpPr>
          <p:nvPr>
            <p:ph type="body" sz="quarter" idx="10"/>
          </p:nvPr>
        </p:nvSpPr>
        <p:spPr/>
        <p:txBody>
          <a:bodyPr/>
          <a:lstStyle/>
          <a:p>
            <a:r>
              <a:rPr lang="en-US" dirty="0" smtClean="0"/>
              <a:t>What’s Office 365 Groups</a:t>
            </a:r>
          </a:p>
          <a:p>
            <a:r>
              <a:rPr lang="en-US" dirty="0"/>
              <a:t>Office 365 Groups in Future</a:t>
            </a:r>
            <a:endParaRPr lang="en-US" dirty="0" smtClean="0"/>
          </a:p>
          <a:p>
            <a:r>
              <a:rPr lang="en-US" dirty="0" smtClean="0"/>
              <a:t>What’s is Office 365 Groups Connectors</a:t>
            </a:r>
          </a:p>
          <a:p>
            <a:r>
              <a:rPr lang="en-US" dirty="0" smtClean="0"/>
              <a:t>How to Configure Default </a:t>
            </a:r>
            <a:r>
              <a:rPr lang="en-US" dirty="0" smtClean="0"/>
              <a:t>Connectors</a:t>
            </a:r>
            <a:endParaRPr lang="en-US" dirty="0" smtClean="0"/>
          </a:p>
          <a:p>
            <a:r>
              <a:rPr lang="en-US" dirty="0" smtClean="0"/>
              <a:t>Register Custom </a:t>
            </a:r>
            <a:r>
              <a:rPr lang="en-US" dirty="0" smtClean="0"/>
              <a:t>Connector</a:t>
            </a:r>
            <a:endParaRPr lang="en-US" dirty="0" smtClean="0"/>
          </a:p>
          <a:p>
            <a:r>
              <a:rPr lang="en-US" dirty="0" smtClean="0"/>
              <a:t>Connectors Test Environment</a:t>
            </a:r>
          </a:p>
          <a:p>
            <a:r>
              <a:rPr lang="en-US" dirty="0" smtClean="0"/>
              <a:t>Office 365 Connector card</a:t>
            </a:r>
          </a:p>
          <a:p>
            <a:r>
              <a:rPr lang="en-US" dirty="0" smtClean="0"/>
              <a:t>Office 365 Connect </a:t>
            </a:r>
            <a:r>
              <a:rPr lang="en-US" dirty="0" smtClean="0"/>
              <a:t>Button</a:t>
            </a:r>
          </a:p>
          <a:p>
            <a:r>
              <a:rPr lang="en-US" dirty="0" smtClean="0"/>
              <a:t>Publish our own Connector</a:t>
            </a:r>
            <a:endParaRPr lang="en-US" dirty="0" smtClean="0"/>
          </a:p>
          <a:p>
            <a:r>
              <a:rPr lang="en-US" dirty="0" smtClean="0"/>
              <a:t>Custom Application with Connect Button</a:t>
            </a:r>
            <a:endParaRPr lang="en-US" dirty="0"/>
          </a:p>
        </p:txBody>
      </p:sp>
    </p:spTree>
    <p:extLst>
      <p:ext uri="{BB962C8B-B14F-4D97-AF65-F5344CB8AC3E}">
        <p14:creationId xmlns:p14="http://schemas.microsoft.com/office/powerpoint/2010/main" val="3672835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What’s Office 365 Groups</a:t>
            </a:r>
          </a:p>
          <a:p>
            <a:endParaRPr lang="en-US" dirty="0"/>
          </a:p>
        </p:txBody>
      </p:sp>
      <p:sp>
        <p:nvSpPr>
          <p:cNvPr id="4" name="Marcador de contenido 3"/>
          <p:cNvSpPr>
            <a:spLocks noGrp="1"/>
          </p:cNvSpPr>
          <p:nvPr>
            <p:ph sz="quarter" idx="13"/>
          </p:nvPr>
        </p:nvSpPr>
        <p:spPr>
          <a:xfrm>
            <a:off x="1168537" y="2734985"/>
            <a:ext cx="5445583" cy="609398"/>
          </a:xfrm>
        </p:spPr>
        <p:txBody>
          <a:bodyPr/>
          <a:lstStyle/>
          <a:p>
            <a:r>
              <a:rPr lang="en-US" dirty="0" smtClean="0"/>
              <a:t>Exchange ? SharePoint ? What else?</a:t>
            </a:r>
            <a:endParaRPr lang="en-US" dirty="0"/>
          </a:p>
        </p:txBody>
      </p:sp>
      <p:sp>
        <p:nvSpPr>
          <p:cNvPr id="7" name="Marcador de posición de imagen 6"/>
          <p:cNvSpPr>
            <a:spLocks noGrp="1"/>
          </p:cNvSpPr>
          <p:nvPr>
            <p:ph type="pic" sz="quarter" idx="14"/>
          </p:nvPr>
        </p:nvSpPr>
        <p:spPr/>
      </p:sp>
    </p:spTree>
    <p:extLst>
      <p:ext uri="{BB962C8B-B14F-4D97-AF65-F5344CB8AC3E}">
        <p14:creationId xmlns:p14="http://schemas.microsoft.com/office/powerpoint/2010/main" val="3104861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What’s Office 365 Groups</a:t>
            </a:r>
            <a:br>
              <a:rPr lang="en-US" dirty="0"/>
            </a:br>
            <a:endParaRPr lang="en-US" dirty="0"/>
          </a:p>
        </p:txBody>
      </p:sp>
      <p:sp>
        <p:nvSpPr>
          <p:cNvPr id="3" name="Marcador de texto 2"/>
          <p:cNvSpPr>
            <a:spLocks noGrp="1"/>
          </p:cNvSpPr>
          <p:nvPr>
            <p:ph type="body" sz="quarter" idx="10"/>
          </p:nvPr>
        </p:nvSpPr>
        <p:spPr>
          <a:xfrm>
            <a:off x="519249" y="1447798"/>
            <a:ext cx="4192452" cy="4191001"/>
          </a:xfrm>
        </p:spPr>
        <p:txBody>
          <a:bodyPr/>
          <a:lstStyle/>
          <a:p>
            <a:endParaRPr lang="en-US" dirty="0"/>
          </a:p>
        </p:txBody>
      </p:sp>
      <p:pic>
        <p:nvPicPr>
          <p:cNvPr id="4" name="Imagen 3"/>
          <p:cNvPicPr>
            <a:picLocks noChangeAspect="1"/>
          </p:cNvPicPr>
          <p:nvPr/>
        </p:nvPicPr>
        <p:blipFill>
          <a:blip r:embed="rId2"/>
          <a:stretch>
            <a:fillRect/>
          </a:stretch>
        </p:blipFill>
        <p:spPr>
          <a:xfrm>
            <a:off x="5221287" y="1447798"/>
            <a:ext cx="6466249" cy="3606802"/>
          </a:xfrm>
          <a:prstGeom prst="rect">
            <a:avLst/>
          </a:prstGeom>
        </p:spPr>
      </p:pic>
    </p:spTree>
    <p:extLst>
      <p:ext uri="{BB962C8B-B14F-4D97-AF65-F5344CB8AC3E}">
        <p14:creationId xmlns:p14="http://schemas.microsoft.com/office/powerpoint/2010/main" val="5116268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What’s Office 365 Groups</a:t>
            </a:r>
            <a:br>
              <a:rPr lang="en-US" dirty="0"/>
            </a:br>
            <a:endParaRPr lang="en-US" dirty="0"/>
          </a:p>
        </p:txBody>
      </p:sp>
      <p:pic>
        <p:nvPicPr>
          <p:cNvPr id="6" name="Imagen 5"/>
          <p:cNvPicPr>
            <a:picLocks noChangeAspect="1"/>
          </p:cNvPicPr>
          <p:nvPr/>
        </p:nvPicPr>
        <p:blipFill>
          <a:blip r:embed="rId2"/>
          <a:stretch>
            <a:fillRect/>
          </a:stretch>
        </p:blipFill>
        <p:spPr>
          <a:xfrm>
            <a:off x="750753" y="1435098"/>
            <a:ext cx="10298112" cy="4994040"/>
          </a:xfrm>
          <a:prstGeom prst="rect">
            <a:avLst/>
          </a:prstGeom>
        </p:spPr>
      </p:pic>
    </p:spTree>
    <p:extLst>
      <p:ext uri="{BB962C8B-B14F-4D97-AF65-F5344CB8AC3E}">
        <p14:creationId xmlns:p14="http://schemas.microsoft.com/office/powerpoint/2010/main" val="313870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a:t>
            </a:r>
            <a:r>
              <a:rPr lang="en-US" dirty="0" smtClean="0"/>
              <a:t>Groups in Future</a:t>
            </a:r>
            <a:endParaRPr lang="en-US" dirty="0"/>
          </a:p>
        </p:txBody>
      </p:sp>
      <p:sp>
        <p:nvSpPr>
          <p:cNvPr id="3" name="Marcador de texto 2"/>
          <p:cNvSpPr>
            <a:spLocks noGrp="1"/>
          </p:cNvSpPr>
          <p:nvPr>
            <p:ph type="body" sz="quarter" idx="10"/>
          </p:nvPr>
        </p:nvSpPr>
        <p:spPr>
          <a:xfrm>
            <a:off x="520836" y="1447801"/>
            <a:ext cx="5396365" cy="2618537"/>
          </a:xfrm>
        </p:spPr>
        <p:txBody>
          <a:bodyPr/>
          <a:lstStyle/>
          <a:p>
            <a:r>
              <a:rPr lang="en-US" dirty="0"/>
              <a:t> the power of SharePoint team sites and Office 365 Groups together, giving every group a team site, and giving team sites the benefit of groups for simple management of membership across Office 365 </a:t>
            </a:r>
            <a:r>
              <a:rPr lang="en-US" dirty="0" smtClean="0"/>
              <a:t>services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6963" y="1879042"/>
            <a:ext cx="6139214" cy="3336053"/>
          </a:xfrm>
          <a:prstGeom prst="rect">
            <a:avLst/>
          </a:prstGeom>
        </p:spPr>
      </p:pic>
    </p:spTree>
    <p:extLst>
      <p:ext uri="{BB962C8B-B14F-4D97-AF65-F5344CB8AC3E}">
        <p14:creationId xmlns:p14="http://schemas.microsoft.com/office/powerpoint/2010/main" val="1691606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75383" y="1556543"/>
            <a:ext cx="5434948" cy="1178442"/>
          </a:xfrm>
        </p:spPr>
        <p:txBody>
          <a:bodyPr/>
          <a:lstStyle/>
          <a:p>
            <a:r>
              <a:rPr lang="en-US" dirty="0"/>
              <a:t>What’s is Office 365 Groups Connectors</a:t>
            </a:r>
          </a:p>
          <a:p>
            <a:endParaRPr lang="en-US" dirty="0"/>
          </a:p>
        </p:txBody>
      </p:sp>
      <p:sp>
        <p:nvSpPr>
          <p:cNvPr id="4" name="Marcador de contenido 3"/>
          <p:cNvSpPr>
            <a:spLocks noGrp="1"/>
          </p:cNvSpPr>
          <p:nvPr>
            <p:ph sz="quarter" idx="13"/>
          </p:nvPr>
        </p:nvSpPr>
        <p:spPr>
          <a:xfrm>
            <a:off x="1168537" y="2734985"/>
            <a:ext cx="5445583" cy="609398"/>
          </a:xfrm>
        </p:spPr>
        <p:txBody>
          <a:bodyPr/>
          <a:lstStyle/>
          <a:p>
            <a:r>
              <a:rPr lang="en-US" dirty="0" smtClean="0"/>
              <a:t>Connected  , Connected Everywhere</a:t>
            </a:r>
            <a:endParaRPr lang="en-US" dirty="0"/>
          </a:p>
        </p:txBody>
      </p:sp>
      <p:sp>
        <p:nvSpPr>
          <p:cNvPr id="7" name="Marcador de posición de imagen 6"/>
          <p:cNvSpPr>
            <a:spLocks noGrp="1"/>
          </p:cNvSpPr>
          <p:nvPr>
            <p:ph type="pic" sz="quarter" idx="14"/>
          </p:nvPr>
        </p:nvSpPr>
        <p:spPr/>
      </p:sp>
    </p:spTree>
    <p:extLst>
      <p:ext uri="{BB962C8B-B14F-4D97-AF65-F5344CB8AC3E}">
        <p14:creationId xmlns:p14="http://schemas.microsoft.com/office/powerpoint/2010/main" val="1123767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521726-F855-4E21-981C-7AED17A42AB4}">
  <ds:schemaRef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906</Words>
  <Application>Microsoft Office PowerPoint</Application>
  <PresentationFormat>Widescreen</PresentationFormat>
  <Paragraphs>150</Paragraphs>
  <Slides>34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Office 365 Connectors for Groups</vt:lpstr>
      <vt:lpstr>Index</vt:lpstr>
      <vt:lpstr>PowerPoint Presentation</vt:lpstr>
      <vt:lpstr>What’s Office 365 Groups </vt:lpstr>
      <vt:lpstr>What’s Office 365 Groups </vt:lpstr>
      <vt:lpstr>Office 365 Groups in Future</vt:lpstr>
      <vt:lpstr>PowerPoint Presentation</vt:lpstr>
      <vt:lpstr>What’s is Office 365 Groups Connectors </vt:lpstr>
      <vt:lpstr>What’s is Office 365 Groups Connectors </vt:lpstr>
      <vt:lpstr>PowerPoint Presentation</vt:lpstr>
      <vt:lpstr>How to Configure Default Connectors</vt:lpstr>
      <vt:lpstr>Register Custom Connector </vt:lpstr>
      <vt:lpstr>PowerPoint Presentation</vt:lpstr>
      <vt:lpstr>Connectors Test Environment </vt:lpstr>
      <vt:lpstr>PowerPoint Presentation</vt:lpstr>
      <vt:lpstr>Office 365 Connector Card </vt:lpstr>
      <vt:lpstr>Office 365 Connector Card </vt:lpstr>
      <vt:lpstr>Office 365 Connector Card </vt:lpstr>
      <vt:lpstr>Office 365 Connector Card </vt:lpstr>
      <vt:lpstr>Office 365 Connector Card </vt:lpstr>
      <vt:lpstr>Office 365 Connector Card </vt:lpstr>
      <vt:lpstr>PowerPoint Presentation</vt:lpstr>
      <vt:lpstr>Office 365 Connect Button</vt:lpstr>
      <vt:lpstr>Office 365 Connect Button</vt:lpstr>
      <vt:lpstr>PowerPoint Presentation</vt:lpstr>
      <vt:lpstr>Publish our own Connector</vt:lpstr>
      <vt:lpstr>Publish our own Connector</vt:lpstr>
      <vt:lpstr>PowerPoint Presentation</vt:lpstr>
      <vt:lpstr>Publish our own Connector</vt:lpstr>
      <vt:lpstr>Raffle</vt:lpstr>
      <vt:lpstr>Q &amp; 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2016-05-05T22:26:41Z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